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2" r:id="rId1"/>
    <p:sldMasterId id="2147483766" r:id="rId2"/>
  </p:sldMasterIdLst>
  <p:notesMasterIdLst>
    <p:notesMasterId r:id="rId63"/>
  </p:notesMasterIdLst>
  <p:sldIdLst>
    <p:sldId id="401" r:id="rId3"/>
    <p:sldId id="257" r:id="rId4"/>
    <p:sldId id="645" r:id="rId5"/>
    <p:sldId id="646" r:id="rId6"/>
    <p:sldId id="647" r:id="rId7"/>
    <p:sldId id="648" r:id="rId8"/>
    <p:sldId id="649" r:id="rId9"/>
    <p:sldId id="650" r:id="rId10"/>
    <p:sldId id="651" r:id="rId11"/>
    <p:sldId id="774" r:id="rId12"/>
    <p:sldId id="775" r:id="rId13"/>
    <p:sldId id="654" r:id="rId14"/>
    <p:sldId id="776" r:id="rId15"/>
    <p:sldId id="656" r:id="rId16"/>
    <p:sldId id="777" r:id="rId17"/>
    <p:sldId id="659" r:id="rId18"/>
    <p:sldId id="660" r:id="rId19"/>
    <p:sldId id="661" r:id="rId20"/>
    <p:sldId id="662" r:id="rId21"/>
    <p:sldId id="663" r:id="rId22"/>
    <p:sldId id="664" r:id="rId23"/>
    <p:sldId id="665" r:id="rId24"/>
    <p:sldId id="666" r:id="rId25"/>
    <p:sldId id="667" r:id="rId26"/>
    <p:sldId id="668" r:id="rId27"/>
    <p:sldId id="669" r:id="rId28"/>
    <p:sldId id="670" r:id="rId29"/>
    <p:sldId id="671" r:id="rId30"/>
    <p:sldId id="672" r:id="rId31"/>
    <p:sldId id="673" r:id="rId32"/>
    <p:sldId id="674" r:id="rId33"/>
    <p:sldId id="675" r:id="rId34"/>
    <p:sldId id="676" r:id="rId35"/>
    <p:sldId id="677" r:id="rId36"/>
    <p:sldId id="678" r:id="rId37"/>
    <p:sldId id="778" r:id="rId38"/>
    <p:sldId id="680" r:id="rId39"/>
    <p:sldId id="681" r:id="rId40"/>
    <p:sldId id="682" r:id="rId41"/>
    <p:sldId id="683" r:id="rId42"/>
    <p:sldId id="684" r:id="rId43"/>
    <p:sldId id="685" r:id="rId44"/>
    <p:sldId id="686" r:id="rId45"/>
    <p:sldId id="687" r:id="rId46"/>
    <p:sldId id="688" r:id="rId47"/>
    <p:sldId id="689" r:id="rId48"/>
    <p:sldId id="690" r:id="rId49"/>
    <p:sldId id="691" r:id="rId50"/>
    <p:sldId id="692" r:id="rId51"/>
    <p:sldId id="693" r:id="rId52"/>
    <p:sldId id="694" r:id="rId53"/>
    <p:sldId id="695" r:id="rId54"/>
    <p:sldId id="696" r:id="rId55"/>
    <p:sldId id="697" r:id="rId56"/>
    <p:sldId id="698" r:id="rId57"/>
    <p:sldId id="699" r:id="rId58"/>
    <p:sldId id="402" r:id="rId59"/>
    <p:sldId id="513" r:id="rId60"/>
    <p:sldId id="772" r:id="rId61"/>
    <p:sldId id="773" r:id="rId6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Content" id="{D3F44C91-3BA7-4281-8574-3F307E499921}">
          <p14:sldIdLst>
            <p14:sldId id="401"/>
            <p14:sldId id="257"/>
            <p14:sldId id="645"/>
            <p14:sldId id="646"/>
            <p14:sldId id="647"/>
            <p14:sldId id="648"/>
            <p14:sldId id="649"/>
            <p14:sldId id="650"/>
            <p14:sldId id="651"/>
            <p14:sldId id="774"/>
            <p14:sldId id="775"/>
            <p14:sldId id="654"/>
            <p14:sldId id="776"/>
            <p14:sldId id="656"/>
            <p14:sldId id="777"/>
            <p14:sldId id="659"/>
            <p14:sldId id="660"/>
            <p14:sldId id="661"/>
            <p14:sldId id="662"/>
            <p14:sldId id="663"/>
            <p14:sldId id="664"/>
            <p14:sldId id="665"/>
            <p14:sldId id="666"/>
            <p14:sldId id="667"/>
            <p14:sldId id="668"/>
            <p14:sldId id="669"/>
            <p14:sldId id="670"/>
            <p14:sldId id="671"/>
            <p14:sldId id="672"/>
            <p14:sldId id="673"/>
            <p14:sldId id="674"/>
            <p14:sldId id="675"/>
            <p14:sldId id="676"/>
            <p14:sldId id="677"/>
            <p14:sldId id="678"/>
            <p14:sldId id="778"/>
            <p14:sldId id="680"/>
            <p14:sldId id="681"/>
            <p14:sldId id="682"/>
            <p14:sldId id="683"/>
            <p14:sldId id="684"/>
            <p14:sldId id="685"/>
            <p14:sldId id="686"/>
            <p14:sldId id="687"/>
            <p14:sldId id="688"/>
            <p14:sldId id="689"/>
            <p14:sldId id="690"/>
            <p14:sldId id="691"/>
            <p14:sldId id="692"/>
            <p14:sldId id="693"/>
            <p14:sldId id="694"/>
            <p14:sldId id="695"/>
            <p14:sldId id="696"/>
            <p14:sldId id="697"/>
            <p14:sldId id="698"/>
            <p14:sldId id="699"/>
            <p14:sldId id="402"/>
          </p14:sldIdLst>
        </p14:section>
        <p14:section name="Appendix: Image Descriptions for Unsighted Students" id="{18C3DBE0-DF1C-434E-AFD7-31C5F583D067}">
          <p14:sldIdLst>
            <p14:sldId id="513"/>
            <p14:sldId id="772"/>
            <p14:sldId id="773"/>
          </p14:sldIdLst>
        </p14:section>
      </p14:sectionLst>
    </p:ext>
    <p:ext uri="{EFAFB233-063F-42B5-8137-9DF3F51BA10A}">
      <p15:sldGuideLst xmlns:p15="http://schemas.microsoft.com/office/powerpoint/2012/main">
        <p15:guide id="2" pos="288" userDrawn="1">
          <p15:clr>
            <a:srgbClr val="A4A3A4"/>
          </p15:clr>
        </p15:guide>
        <p15:guide id="4" pos="5472" userDrawn="1">
          <p15:clr>
            <a:srgbClr val="A4A3A4"/>
          </p15:clr>
        </p15:guide>
        <p15:guide id="5" orient="horz" pos="3552" userDrawn="1">
          <p15:clr>
            <a:srgbClr val="A4A3A4"/>
          </p15:clr>
        </p15:guide>
        <p15:guide id="6" orient="horz" pos="1008" userDrawn="1">
          <p15:clr>
            <a:srgbClr val="A4A3A4"/>
          </p15:clr>
        </p15:guide>
        <p15:guide id="7" orient="horz" pos="888" userDrawn="1">
          <p15:clr>
            <a:srgbClr val="A4A3A4"/>
          </p15:clr>
        </p15:guide>
        <p15:guide id="8" orient="horz" pos="374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iz Moliski" initials="" lastIdx="25" clrIdx="0"/>
  <p:cmAuthor id="1" name="Samuel Joseph Frame" initials="SJF" lastIdx="11" clrIdx="1"/>
  <p:cmAuthor id="2" name="Microsoft Office User" initials="MOU" lastIdx="3" clrIdx="2"/>
  <p:cmAuthor id="3" name="Agate Development" initials="AD" lastIdx="2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84"/>
    <a:srgbClr val="002495"/>
    <a:srgbClr val="009C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39" autoAdjust="0"/>
    <p:restoredTop sz="94228" autoAdjust="0"/>
  </p:normalViewPr>
  <p:slideViewPr>
    <p:cSldViewPr>
      <p:cViewPr varScale="1">
        <p:scale>
          <a:sx n="64" d="100"/>
          <a:sy n="64" d="100"/>
        </p:scale>
        <p:origin x="1722" y="72"/>
      </p:cViewPr>
      <p:guideLst>
        <p:guide pos="288"/>
        <p:guide pos="5472"/>
        <p:guide orient="horz" pos="3552"/>
        <p:guide orient="horz" pos="1008"/>
        <p:guide orient="horz" pos="888"/>
        <p:guide orient="horz" pos="3744"/>
      </p:guideLst>
    </p:cSldViewPr>
  </p:slideViewPr>
  <p:outlineViewPr>
    <p:cViewPr>
      <p:scale>
        <a:sx n="33" d="100"/>
        <a:sy n="33" d="100"/>
      </p:scale>
      <p:origin x="0" y="-45437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3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/Relationships>
</file>

<file path=ppt/media/image1.png>
</file>

<file path=ppt/media/image10.wmf>
</file>

<file path=ppt/media/image100.wmf>
</file>

<file path=ppt/media/image101.wmf>
</file>

<file path=ppt/media/image102.wmf>
</file>

<file path=ppt/media/image103.wmf>
</file>

<file path=ppt/media/image104.tiff>
</file>

<file path=ppt/media/image105.tif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tiff>
</file>

<file path=ppt/media/image112.tiff>
</file>

<file path=ppt/media/image113.tiff>
</file>

<file path=ppt/media/image114.wmf>
</file>

<file path=ppt/media/image115.tiff>
</file>

<file path=ppt/media/image116.tif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tif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CC75103D-9994-411B-83F1-CA97D5FFCEE2}" type="datetimeFigureOut">
              <a:rPr lang="en-US"/>
              <a:pPr>
                <a:defRPr/>
              </a:pPr>
              <a:t>7/12/2021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87CE43C7-7701-4DA9-9326-FB9088196BE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4301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089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808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A72AECE-B744-40D0-91C9-443F42ED171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893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19400" y="457200"/>
            <a:ext cx="6248400" cy="2514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5000" dirty="0">
                <a:solidFill>
                  <a:srgbClr val="009C9E"/>
                </a:solidFill>
                <a:latin typeface="Book Antiqua" panose="02040602050305030304" pitchFamily="18" charset="0"/>
              </a:rPr>
              <a:t>5</a:t>
            </a:r>
            <a:br>
              <a:rPr lang="en-US" sz="14500" dirty="0">
                <a:latin typeface="Book Antiqua" panose="02040602050305030304" pitchFamily="18" charset="0"/>
              </a:rPr>
            </a:br>
            <a:r>
              <a:rPr lang="en-US" sz="8300" dirty="0">
                <a:latin typeface="Book Antiqua" panose="02040602050305030304" pitchFamily="18" charset="0"/>
              </a:rPr>
              <a:t>Discrete Probability Distributions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3124200" y="3886200"/>
            <a:ext cx="6019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rgbClr val="1F4984"/>
                </a:solidFill>
                <a:latin typeface="Helvetica" pitchFamily="34" charset="0"/>
              </a:rPr>
              <a:t>Business Statistics: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rgbClr val="1F4984"/>
                </a:solidFill>
                <a:latin typeface="Helvetica" pitchFamily="34" charset="0"/>
              </a:rPr>
              <a:t>Communicating with Numbers, 2e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>
              <a:latin typeface="Helvetica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2200" dirty="0">
                <a:latin typeface="Helvetica" pitchFamily="34" charset="0"/>
              </a:rPr>
              <a:t>By Sanjiv Jaggia and Alison Kelly</a:t>
            </a:r>
          </a:p>
        </p:txBody>
      </p:sp>
      <p:sp>
        <p:nvSpPr>
          <p:cNvPr id="9" name="Rectangle 8"/>
          <p:cNvSpPr/>
          <p:nvPr/>
        </p:nvSpPr>
        <p:spPr>
          <a:xfrm>
            <a:off x="-2310" y="0"/>
            <a:ext cx="2745509" cy="6858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>
              <a:solidFill>
                <a:srgbClr val="E9F7FE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53375" y="-5057775"/>
            <a:ext cx="4048606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914400"/>
            <a:ext cx="2699071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/>
          <p:cNvCxnSpPr/>
          <p:nvPr/>
        </p:nvCxnSpPr>
        <p:spPr>
          <a:xfrm>
            <a:off x="4114800" y="3429000"/>
            <a:ext cx="3657600" cy="0"/>
          </a:xfrm>
          <a:prstGeom prst="line">
            <a:avLst/>
          </a:prstGeom>
          <a:ln>
            <a:solidFill>
              <a:srgbClr val="009C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76200" y="6594475"/>
            <a:ext cx="1752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1" i="1" dirty="0">
                <a:latin typeface="Book Antiqua" panose="02040602050305030304" pitchFamily="18" charset="0"/>
                <a:ea typeface="ＭＳ Ｐゴシック"/>
                <a:cs typeface="ＭＳ Ｐゴシック"/>
              </a:rPr>
              <a:t>McGraw-Hill/Irwin</a:t>
            </a:r>
          </a:p>
        </p:txBody>
      </p:sp>
    </p:spTree>
    <p:extLst>
      <p:ext uri="{BB962C8B-B14F-4D97-AF65-F5344CB8AC3E}">
        <p14:creationId xmlns:p14="http://schemas.microsoft.com/office/powerpoint/2010/main" val="4015702907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14399"/>
          </a:xfrm>
        </p:spPr>
        <p:txBody>
          <a:bodyPr/>
          <a:lstStyle>
            <a:lvl1pPr>
              <a:defRPr sz="2000" baseline="0">
                <a:latin typeface="Calibri" panose="020F0502020204030204" pitchFamily="34" charset="0"/>
              </a:defRPr>
            </a:lvl1pPr>
            <a:lvl2pPr>
              <a:defRPr sz="1800"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7000"/>
            <a:ext cx="8229600" cy="914399"/>
          </a:xfrm>
        </p:spPr>
        <p:txBody>
          <a:bodyPr/>
          <a:lstStyle>
            <a:lvl1pPr>
              <a:defRPr sz="2000" baseline="0">
                <a:latin typeface="Calibri" panose="020F0502020204030204" pitchFamily="34" charset="0"/>
              </a:defRPr>
            </a:lvl1pPr>
            <a:lvl2pPr>
              <a:defRPr sz="1800"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657600"/>
            <a:ext cx="8229600" cy="914399"/>
          </a:xfrm>
        </p:spPr>
        <p:txBody>
          <a:bodyPr/>
          <a:lstStyle>
            <a:lvl1pPr>
              <a:defRPr sz="2000" baseline="0">
                <a:latin typeface="Calibri" panose="020F0502020204030204" pitchFamily="34" charset="0"/>
              </a:defRPr>
            </a:lvl1pPr>
            <a:lvl2pPr>
              <a:defRPr sz="1800"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1524000" y="5791200"/>
            <a:ext cx="5638800" cy="2286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2A3250-1A2F-4F8F-8D6A-630753A6FE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4724400"/>
            <a:ext cx="8229600" cy="457200"/>
          </a:xfrm>
        </p:spPr>
        <p:txBody>
          <a:bodyPr/>
          <a:lstStyle>
            <a:lvl1pPr>
              <a:defRPr sz="20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469EE25-EE38-47E0-94D4-C9CA057861D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5334000"/>
            <a:ext cx="8229600" cy="304800"/>
          </a:xfrm>
        </p:spPr>
        <p:txBody>
          <a:bodyPr/>
          <a:lstStyle>
            <a:lvl1pPr>
              <a:defRPr sz="20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8381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latin typeface="Helvetica" pitchFamily="34" charset="0"/>
              </a:defRPr>
            </a:lvl1pPr>
            <a:lvl2pPr>
              <a:defRPr sz="1800"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229100" y="18669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n-lt"/>
              </a:rPr>
              <a:t>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Times New Roman" pitchFamily="18" charset="0"/>
              </a:rPr>
              <a:t>15-</a:t>
            </a:r>
            <a:fld id="{3B23F10E-B9DB-4030-83AA-1C45FF54A19F}" type="slidenum">
              <a:rPr lang="en-US" sz="1000">
                <a:solidFill>
                  <a:srgbClr val="FFFFFF"/>
                </a:solidFill>
                <a:latin typeface="Times New Roman" pitchFamily="18" charset="0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1208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Helvetica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29235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Helvetica" pitchFamily="34" charset="0"/>
              </a:defRPr>
            </a:lvl1pPr>
            <a:lvl2pPr>
              <a:defRPr sz="2400">
                <a:latin typeface="Helvetica" pitchFamily="34" charset="0"/>
              </a:defRPr>
            </a:lvl2pPr>
            <a:lvl3pPr>
              <a:defRPr sz="2000">
                <a:latin typeface="Helvetica" pitchFamily="34" charset="0"/>
              </a:defRPr>
            </a:lvl3pPr>
            <a:lvl4pPr>
              <a:defRPr sz="1800">
                <a:latin typeface="Helvetica" pitchFamily="34" charset="0"/>
              </a:defRPr>
            </a:lvl4pPr>
            <a:lvl5pPr>
              <a:defRPr sz="1800">
                <a:latin typeface="Helvetic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Helvetica" pitchFamily="34" charset="0"/>
              </a:defRPr>
            </a:lvl1pPr>
            <a:lvl2pPr>
              <a:defRPr sz="2400">
                <a:latin typeface="Helvetica" pitchFamily="34" charset="0"/>
              </a:defRPr>
            </a:lvl2pPr>
            <a:lvl3pPr>
              <a:defRPr sz="2000">
                <a:latin typeface="Helvetica" pitchFamily="34" charset="0"/>
              </a:defRPr>
            </a:lvl3pPr>
            <a:lvl4pPr>
              <a:defRPr sz="1800">
                <a:latin typeface="Helvetica" pitchFamily="34" charset="0"/>
              </a:defRPr>
            </a:lvl4pPr>
            <a:lvl5pPr>
              <a:defRPr sz="1800">
                <a:latin typeface="Helvetic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26857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Helvetica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Helvetica" pitchFamily="34" charset="0"/>
              </a:defRPr>
            </a:lvl1pPr>
            <a:lvl2pPr>
              <a:defRPr sz="2000">
                <a:latin typeface="Helvetica" pitchFamily="34" charset="0"/>
              </a:defRPr>
            </a:lvl2pPr>
            <a:lvl3pPr>
              <a:defRPr sz="1800">
                <a:latin typeface="Helvetica" pitchFamily="34" charset="0"/>
              </a:defRPr>
            </a:lvl3pPr>
            <a:lvl4pPr>
              <a:defRPr sz="1600">
                <a:latin typeface="Helvetica" pitchFamily="34" charset="0"/>
              </a:defRPr>
            </a:lvl4pPr>
            <a:lvl5pPr>
              <a:defRPr sz="1600">
                <a:latin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Helvetica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Helvetica" pitchFamily="34" charset="0"/>
              </a:defRPr>
            </a:lvl1pPr>
            <a:lvl2pPr>
              <a:defRPr sz="2000">
                <a:latin typeface="Helvetica" pitchFamily="34" charset="0"/>
              </a:defRPr>
            </a:lvl2pPr>
            <a:lvl3pPr>
              <a:defRPr sz="1800">
                <a:latin typeface="Helvetica" pitchFamily="34" charset="0"/>
              </a:defRPr>
            </a:lvl3pPr>
            <a:lvl4pPr>
              <a:defRPr sz="1600">
                <a:latin typeface="Helvetica" pitchFamily="34" charset="0"/>
              </a:defRPr>
            </a:lvl4pPr>
            <a:lvl5pPr>
              <a:defRPr sz="1600">
                <a:latin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7314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0076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5705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Helvetic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63267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Helvetica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Helvetic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99947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Helvetica" pitchFamily="34" charset="0"/>
              </a:defRPr>
            </a:lvl1pPr>
            <a:lvl2pPr>
              <a:defRPr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589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886200"/>
          </a:xfrm>
        </p:spPr>
        <p:txBody>
          <a:bodyPr/>
          <a:lstStyle>
            <a:lvl1pPr marL="292608" indent="-292608"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18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57200" y="5652247"/>
            <a:ext cx="82296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26579155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latin typeface="Helvetica" pitchFamily="34" charset="0"/>
              </a:defRPr>
            </a:lvl1pPr>
            <a:lvl2pPr>
              <a:defRPr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7114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B065A-80F1-475D-BFEE-7F93B08AF24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9C0A71-2F34-4BC1-B8D1-CE00F5724D37}"/>
              </a:ext>
            </a:extLst>
          </p:cNvPr>
          <p:cNvSpPr/>
          <p:nvPr userDrawn="1"/>
        </p:nvSpPr>
        <p:spPr>
          <a:xfrm>
            <a:off x="-2310" y="0"/>
            <a:ext cx="2745509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>
              <a:solidFill>
                <a:srgbClr val="E9F7FE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339CF8-486B-486F-A867-E3D3C2E67F77}"/>
              </a:ext>
            </a:extLst>
          </p:cNvPr>
          <p:cNvCxnSpPr/>
          <p:nvPr userDrawn="1"/>
        </p:nvCxnSpPr>
        <p:spPr>
          <a:xfrm>
            <a:off x="4114800" y="3429000"/>
            <a:ext cx="3657600" cy="0"/>
          </a:xfrm>
          <a:prstGeom prst="line">
            <a:avLst/>
          </a:prstGeom>
          <a:ln>
            <a:solidFill>
              <a:srgbClr val="009C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95A0988F-6E75-4F71-9160-2D2D916F93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963706"/>
            <a:ext cx="2743199" cy="48409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22517-BE01-4008-9007-D44B83F312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971800" y="5894388"/>
            <a:ext cx="5715000" cy="20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46B0BF-4D04-414F-97F3-95C0C75EF2C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00" y="6356350"/>
            <a:ext cx="5257800" cy="3444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50131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1CF0B-3967-4E8C-AE79-0DDBE66FA6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4572000"/>
            <a:ext cx="7623175" cy="106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678576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19400" y="457200"/>
            <a:ext cx="6248400" cy="2514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5000" dirty="0">
                <a:solidFill>
                  <a:srgbClr val="009C9E"/>
                </a:solidFill>
                <a:latin typeface="Book Antiqua" panose="02040602050305030304" pitchFamily="18" charset="0"/>
              </a:rPr>
              <a:t>5</a:t>
            </a:r>
            <a:br>
              <a:rPr lang="en-US" sz="14500" dirty="0">
                <a:latin typeface="Book Antiqua" panose="02040602050305030304" pitchFamily="18" charset="0"/>
              </a:rPr>
            </a:br>
            <a:r>
              <a:rPr lang="en-US" sz="8300" dirty="0">
                <a:latin typeface="Book Antiqua" panose="02040602050305030304" pitchFamily="18" charset="0"/>
              </a:rPr>
              <a:t>Discrete Probability Distributions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3124200" y="3886200"/>
            <a:ext cx="6019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rgbClr val="1F4984"/>
                </a:solidFill>
                <a:latin typeface="Helvetica" pitchFamily="34" charset="0"/>
              </a:rPr>
              <a:t>Business Statistics: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rgbClr val="1F4984"/>
                </a:solidFill>
                <a:latin typeface="Helvetica" pitchFamily="34" charset="0"/>
              </a:rPr>
              <a:t>Communicating with Numbers, 2e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>
              <a:latin typeface="Helvetica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2200" dirty="0">
                <a:latin typeface="Helvetica" pitchFamily="34" charset="0"/>
              </a:rPr>
              <a:t>By Sanjiv Jaggia and Alison Kelly</a:t>
            </a:r>
          </a:p>
        </p:txBody>
      </p:sp>
      <p:sp>
        <p:nvSpPr>
          <p:cNvPr id="9" name="Rectangle 8"/>
          <p:cNvSpPr/>
          <p:nvPr/>
        </p:nvSpPr>
        <p:spPr>
          <a:xfrm>
            <a:off x="-2310" y="0"/>
            <a:ext cx="2745509" cy="6858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>
              <a:solidFill>
                <a:srgbClr val="E9F7FE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53375" y="-5057775"/>
            <a:ext cx="4048606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914400"/>
            <a:ext cx="2699071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/>
          <p:cNvCxnSpPr/>
          <p:nvPr/>
        </p:nvCxnSpPr>
        <p:spPr>
          <a:xfrm>
            <a:off x="4114800" y="3429000"/>
            <a:ext cx="3657600" cy="0"/>
          </a:xfrm>
          <a:prstGeom prst="line">
            <a:avLst/>
          </a:prstGeom>
          <a:ln>
            <a:solidFill>
              <a:srgbClr val="009C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051313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n-lt"/>
              </a:rPr>
              <a:t>	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52BABB4-A2AF-0B48-B25E-04A8786B2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22" y="1488988"/>
            <a:ext cx="8229600" cy="3845012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9F6BB67-4E8A-3543-A9C9-0CB9CB48B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665"/>
            <a:ext cx="8229600" cy="1143000"/>
          </a:xfrm>
        </p:spPr>
        <p:txBody>
          <a:bodyPr>
            <a:normAutofit/>
          </a:bodyPr>
          <a:lstStyle>
            <a:lvl1pPr algn="ctr">
              <a:defRPr sz="40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57200" y="5638800"/>
            <a:ext cx="3352800" cy="228600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4648200" y="5638800"/>
            <a:ext cx="3352800" cy="228600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2559899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E9F7FE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	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BUSINESS STATISTICS: COMMUNICATING WITH NUMBERS, 4e |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Jaggia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Kelly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© McGraw Hill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52BABB4-A2AF-0B48-B25E-04A8786B2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22" y="1981200"/>
            <a:ext cx="8229600" cy="3352800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9F6BB67-4E8A-3543-A9C9-0CB9CB48B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665"/>
            <a:ext cx="8229600" cy="1143000"/>
          </a:xfrm>
        </p:spPr>
        <p:txBody>
          <a:bodyPr>
            <a:normAutofit/>
          </a:bodyPr>
          <a:lstStyle>
            <a:lvl1pPr algn="ctr">
              <a:defRPr sz="4000">
                <a:solidFill>
                  <a:srgbClr val="1F4984"/>
                </a:solidFill>
                <a:latin typeface="+mj-lt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51022" y="1447799"/>
            <a:ext cx="8229600" cy="438665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Return to parent-slide containing images.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451022" y="5428736"/>
            <a:ext cx="8229600" cy="438664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Return to parent-slide containing images.</a:t>
            </a:r>
          </a:p>
        </p:txBody>
      </p:sp>
    </p:spTree>
    <p:extLst>
      <p:ext uri="{BB962C8B-B14F-4D97-AF65-F5344CB8AC3E}">
        <p14:creationId xmlns:p14="http://schemas.microsoft.com/office/powerpoint/2010/main" val="38756013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n-lt"/>
              </a:rPr>
              <a:t>	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52BABB4-A2AF-0B48-B25E-04A8786B2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22" y="1488988"/>
            <a:ext cx="8229600" cy="1559012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9F6BB67-4E8A-3543-A9C9-0CB9CB48B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665"/>
            <a:ext cx="8229600" cy="1143000"/>
          </a:xfrm>
        </p:spPr>
        <p:txBody>
          <a:bodyPr>
            <a:normAutofit/>
          </a:bodyPr>
          <a:lstStyle>
            <a:lvl1pPr algn="ctr">
              <a:defRPr sz="40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16294FC-65FE-4591-B195-57555196636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124200"/>
            <a:ext cx="8229600" cy="1447800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450850" y="5715000"/>
            <a:ext cx="8229600" cy="228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22104399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Helvetica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3614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Helvetica" pitchFamily="34" charset="0"/>
              </a:defRPr>
            </a:lvl1pPr>
            <a:lvl2pPr>
              <a:defRPr sz="2400">
                <a:latin typeface="Helvetica" pitchFamily="34" charset="0"/>
              </a:defRPr>
            </a:lvl2pPr>
            <a:lvl3pPr>
              <a:defRPr sz="2000">
                <a:latin typeface="Helvetica" pitchFamily="34" charset="0"/>
              </a:defRPr>
            </a:lvl3pPr>
            <a:lvl4pPr>
              <a:defRPr sz="1800">
                <a:latin typeface="Helvetica" pitchFamily="34" charset="0"/>
              </a:defRPr>
            </a:lvl4pPr>
            <a:lvl5pPr>
              <a:defRPr sz="1800">
                <a:latin typeface="Helvetic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Helvetica" pitchFamily="34" charset="0"/>
              </a:defRPr>
            </a:lvl1pPr>
            <a:lvl2pPr>
              <a:defRPr sz="2400">
                <a:latin typeface="Helvetica" pitchFamily="34" charset="0"/>
              </a:defRPr>
            </a:lvl2pPr>
            <a:lvl3pPr>
              <a:defRPr sz="2000">
                <a:latin typeface="Helvetica" pitchFamily="34" charset="0"/>
              </a:defRPr>
            </a:lvl3pPr>
            <a:lvl4pPr>
              <a:defRPr sz="1800">
                <a:latin typeface="Helvetica" pitchFamily="34" charset="0"/>
              </a:defRPr>
            </a:lvl4pPr>
            <a:lvl5pPr>
              <a:defRPr sz="1800">
                <a:latin typeface="Helvetic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9530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Helvetica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Helvetica" pitchFamily="34" charset="0"/>
              </a:defRPr>
            </a:lvl1pPr>
            <a:lvl2pPr>
              <a:defRPr sz="2000">
                <a:latin typeface="Helvetica" pitchFamily="34" charset="0"/>
              </a:defRPr>
            </a:lvl2pPr>
            <a:lvl3pPr>
              <a:defRPr sz="1800">
                <a:latin typeface="Helvetica" pitchFamily="34" charset="0"/>
              </a:defRPr>
            </a:lvl3pPr>
            <a:lvl4pPr>
              <a:defRPr sz="1600">
                <a:latin typeface="Helvetica" pitchFamily="34" charset="0"/>
              </a:defRPr>
            </a:lvl4pPr>
            <a:lvl5pPr>
              <a:defRPr sz="1600">
                <a:latin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Helvetica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Helvetica" pitchFamily="34" charset="0"/>
              </a:defRPr>
            </a:lvl1pPr>
            <a:lvl2pPr>
              <a:defRPr sz="2000">
                <a:latin typeface="Helvetica" pitchFamily="34" charset="0"/>
              </a:defRPr>
            </a:lvl2pPr>
            <a:lvl3pPr>
              <a:defRPr sz="1800">
                <a:latin typeface="Helvetica" pitchFamily="34" charset="0"/>
              </a:defRPr>
            </a:lvl3pPr>
            <a:lvl4pPr>
              <a:defRPr sz="1600">
                <a:latin typeface="Helvetica" pitchFamily="34" charset="0"/>
              </a:defRPr>
            </a:lvl4pPr>
            <a:lvl5pPr>
              <a:defRPr sz="1600">
                <a:latin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6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1"/>
            <a:ext cx="8229600" cy="3581400"/>
          </a:xfrm>
        </p:spPr>
        <p:txBody>
          <a:bodyPr/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18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57200" y="1493838"/>
            <a:ext cx="8229600" cy="411162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Return to parent-slide containing images.</a:t>
            </a:r>
          </a:p>
        </p:txBody>
      </p:sp>
      <p:sp>
        <p:nvSpPr>
          <p:cNvPr id="8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457200" y="5581744"/>
            <a:ext cx="8229600" cy="411162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Return to parent-slide containing images.</a:t>
            </a:r>
          </a:p>
        </p:txBody>
      </p:sp>
    </p:spTree>
    <p:extLst>
      <p:ext uri="{BB962C8B-B14F-4D97-AF65-F5344CB8AC3E}">
        <p14:creationId xmlns:p14="http://schemas.microsoft.com/office/powerpoint/2010/main" val="599611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415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1236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Helvetic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5533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Helvetica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Helvetic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78734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Helvetica" pitchFamily="34" charset="0"/>
              </a:defRPr>
            </a:lvl1pPr>
            <a:lvl2pPr>
              <a:defRPr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90121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latin typeface="Helvetica" pitchFamily="34" charset="0"/>
              </a:defRPr>
            </a:lvl1pPr>
            <a:lvl2pPr>
              <a:defRPr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52969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B065A-80F1-475D-BFEE-7F93B08AF24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9C0A71-2F34-4BC1-B8D1-CE00F5724D37}"/>
              </a:ext>
            </a:extLst>
          </p:cNvPr>
          <p:cNvSpPr/>
          <p:nvPr userDrawn="1"/>
        </p:nvSpPr>
        <p:spPr>
          <a:xfrm>
            <a:off x="-2310" y="0"/>
            <a:ext cx="2745509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>
              <a:solidFill>
                <a:srgbClr val="E9F7FE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339CF8-486B-486F-A867-E3D3C2E67F77}"/>
              </a:ext>
            </a:extLst>
          </p:cNvPr>
          <p:cNvCxnSpPr/>
          <p:nvPr userDrawn="1"/>
        </p:nvCxnSpPr>
        <p:spPr>
          <a:xfrm>
            <a:off x="4114800" y="3429000"/>
            <a:ext cx="3657600" cy="0"/>
          </a:xfrm>
          <a:prstGeom prst="line">
            <a:avLst/>
          </a:prstGeom>
          <a:ln>
            <a:solidFill>
              <a:srgbClr val="009C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95A0988F-6E75-4F71-9160-2D2D916F93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963706"/>
            <a:ext cx="2743199" cy="48409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22517-BE01-4008-9007-D44B83F312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971800" y="5894388"/>
            <a:ext cx="5715000" cy="20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46B0BF-4D04-414F-97F3-95C0C75EF2C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00" y="6356350"/>
            <a:ext cx="5257800" cy="3444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473455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B065A-80F1-475D-BFEE-7F93B08AF24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2743200" y="622929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0" i="0" kern="1200" dirty="0">
                <a:solidFill>
                  <a:schemeClr val="tx1"/>
                </a:solidFill>
                <a:latin typeface="Helvetica"/>
                <a:ea typeface="ＭＳ Ｐゴシック"/>
                <a:cs typeface="Helvetica"/>
              </a:rPr>
              <a:t>Copyright ©2022 McGraw-Hill Education. All rights reserved. No reproduction or distribution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4062023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1CF0B-3967-4E8C-AE79-0DDBE66FA6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4572000"/>
            <a:ext cx="7623175" cy="106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4020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14399"/>
          </a:xfrm>
        </p:spPr>
        <p:txBody>
          <a:bodyPr/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18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352801"/>
            <a:ext cx="8229600" cy="914399"/>
          </a:xfrm>
        </p:spPr>
        <p:txBody>
          <a:bodyPr/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18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457200" y="5562600"/>
            <a:ext cx="8229600" cy="3810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 algn="ctr">
              <a:buNone/>
              <a:defRPr sz="1200">
                <a:latin typeface="+mn-lt"/>
              </a:defRPr>
            </a:lvl2pPr>
            <a:lvl3pPr marL="914400" indent="0" algn="ctr">
              <a:buNone/>
              <a:defRPr sz="1200">
                <a:latin typeface="+mn-lt"/>
              </a:defRPr>
            </a:lvl3pPr>
            <a:lvl4pPr marL="1371600" indent="0" algn="ctr">
              <a:buNone/>
              <a:defRPr sz="1200">
                <a:latin typeface="+mn-lt"/>
              </a:defRPr>
            </a:lvl4pPr>
            <a:lvl5pPr marL="1828800" indent="0" algn="ctr">
              <a:buNone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1737518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581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7000"/>
            <a:ext cx="3581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810000"/>
            <a:ext cx="3581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D34695-3950-4749-B09E-FC79A2C3295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953000"/>
            <a:ext cx="3581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65A0FC-EDD0-434F-82F0-0716102C008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19600" y="1600202"/>
            <a:ext cx="3581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9512C8-11E1-4B0A-8824-E51BEF3ED14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419600" y="2667001"/>
            <a:ext cx="3581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B109D53-56B6-4ECE-94F2-E769A4750732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419600" y="3810001"/>
            <a:ext cx="3581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E09844D-2969-4B83-8FF9-2306DED2912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419600" y="4953001"/>
            <a:ext cx="3581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09075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25146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7000"/>
            <a:ext cx="25146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810000"/>
            <a:ext cx="25146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D34695-3950-4749-B09E-FC79A2C3295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953000"/>
            <a:ext cx="25146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65A0FC-EDD0-434F-82F0-0716102C008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200400" y="1600202"/>
            <a:ext cx="2286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9512C8-11E1-4B0A-8824-E51BEF3ED14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200400" y="2667001"/>
            <a:ext cx="2286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B109D53-56B6-4ECE-94F2-E769A4750732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200400" y="3810001"/>
            <a:ext cx="2286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E09844D-2969-4B83-8FF9-2306DED2912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200400" y="4953001"/>
            <a:ext cx="2286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741F353-5BB6-4B9A-8E47-80E3B4C98F1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638800" y="1600200"/>
            <a:ext cx="3048000" cy="9906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B268C9C9-81B6-49EE-A332-BC0EF9C8B12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638800" y="2667000"/>
            <a:ext cx="3048000" cy="9144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10E411D3-8E54-45C4-AB56-948CD7ABF366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638800" y="3779838"/>
            <a:ext cx="3048000" cy="9144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FA6DFB4-6128-4A80-B47E-0AE7BCCE9456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638800" y="4876800"/>
            <a:ext cx="3048000" cy="9906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5049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1295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72400" y="6065838"/>
            <a:ext cx="13716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chemeClr val="bg1"/>
                </a:solidFill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solidFill>
                  <a:schemeClr val="bg1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7000"/>
            <a:ext cx="1295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810000"/>
            <a:ext cx="1295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D34695-3950-4749-B09E-FC79A2C3295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953000"/>
            <a:ext cx="1295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65A0FC-EDD0-434F-82F0-0716102C008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905000" y="1600202"/>
            <a:ext cx="1524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9512C8-11E1-4B0A-8824-E51BEF3ED14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905000" y="2667001"/>
            <a:ext cx="1524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B109D53-56B6-4ECE-94F2-E769A4750732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905000" y="3810001"/>
            <a:ext cx="1524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E09844D-2969-4B83-8FF9-2306DED2912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905000" y="4953001"/>
            <a:ext cx="1524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741F353-5BB6-4B9A-8E47-80E3B4C98F1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657600" y="1600200"/>
            <a:ext cx="1676400" cy="9906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B268C9C9-81B6-49EE-A332-BC0EF9C8B12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657600" y="2667000"/>
            <a:ext cx="1676400" cy="9144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10E411D3-8E54-45C4-AB56-948CD7ABF366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657600" y="3779838"/>
            <a:ext cx="1676400" cy="9144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FA6DFB4-6128-4A80-B47E-0AE7BCCE9456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657600" y="4876800"/>
            <a:ext cx="1676400" cy="9906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589C7A56-C5F3-419A-B411-BC403749F6C1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556250" y="1625601"/>
            <a:ext cx="1454150" cy="1011237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3AB83BC9-110F-44D1-AF5B-A9EED841CF5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5556250" y="2865438"/>
            <a:ext cx="1524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12E8DD94-49E0-41C8-9EDD-89868D0C3DD1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5556250" y="3932238"/>
            <a:ext cx="1524000" cy="9144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E8246997-BB09-4BD7-B539-06C86CD08534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556250" y="4999038"/>
            <a:ext cx="1524000" cy="9144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ADEEC375-ADFB-498C-AD8D-6F2C88924747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7391400" y="1646238"/>
            <a:ext cx="1371600" cy="8382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D82338FD-6514-4162-B782-2E662826F8FA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7391400" y="2865438"/>
            <a:ext cx="1371600" cy="1036638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1481182C-BD96-430B-A20F-98164EACDDDC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7391400" y="4038600"/>
            <a:ext cx="1143000" cy="6858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A12D13B7-EAFF-4417-8AAA-F1492887D2B2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7391400" y="4953000"/>
            <a:ext cx="990600" cy="9144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spcBef>
                <a:spcPts val="500"/>
              </a:spcBef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7288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761998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18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438400"/>
            <a:ext cx="8229600" cy="6096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18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200400"/>
            <a:ext cx="82296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18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D34695-3950-4749-B09E-FC79A2C3295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343400"/>
            <a:ext cx="82296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18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5334000"/>
            <a:ext cx="8229600" cy="6096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sz="1800"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sz="2000"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5004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14399"/>
          </a:xfrm>
        </p:spPr>
        <p:txBody>
          <a:bodyPr/>
          <a:lstStyle>
            <a:lvl1pPr>
              <a:defRPr sz="2000" baseline="0">
                <a:latin typeface="Calibri" panose="020F0502020204030204" pitchFamily="34" charset="0"/>
              </a:defRPr>
            </a:lvl1pPr>
            <a:lvl2pPr>
              <a:defRPr sz="1800"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15-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352801"/>
            <a:ext cx="8229600" cy="914399"/>
          </a:xfrm>
        </p:spPr>
        <p:txBody>
          <a:bodyPr/>
          <a:lstStyle>
            <a:lvl1pPr>
              <a:defRPr sz="2000" baseline="0">
                <a:latin typeface="Calibri" panose="020F0502020204030204" pitchFamily="34" charset="0"/>
              </a:defRPr>
            </a:lvl1pPr>
            <a:lvl2pPr>
              <a:defRPr sz="1800"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800600"/>
            <a:ext cx="8229600" cy="914399"/>
          </a:xfrm>
        </p:spPr>
        <p:txBody>
          <a:bodyPr/>
          <a:lstStyle>
            <a:lvl1pPr>
              <a:defRPr sz="2000" baseline="0">
                <a:latin typeface="Calibri" panose="020F0502020204030204" pitchFamily="34" charset="0"/>
              </a:defRPr>
            </a:lvl1pPr>
            <a:lvl2pPr>
              <a:defRPr sz="1800"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1524000" y="5791200"/>
            <a:ext cx="5638800" cy="2286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3779026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»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AE25B61-33BC-4BBC-A97B-742A6A1FBF12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7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15-</a:t>
            </a:r>
            <a:fld id="{6C8002A7-30CA-4089-9E17-8C4E1B81BF6C}" type="slidenum">
              <a:rPr lang="en-US" sz="100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2743200" y="6229290"/>
            <a:ext cx="571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/>
                <a:ea typeface="ＭＳ Ｐゴシック"/>
                <a:cs typeface="Helvetica"/>
              </a:rPr>
              <a:t>Copyright ©2022 McGraw-Hill Education. All rights reserved. No reproduction or distribution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872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62" r:id="rId3"/>
    <p:sldLayoutId id="2147483758" r:id="rId4"/>
    <p:sldLayoutId id="2147483759" r:id="rId5"/>
    <p:sldLayoutId id="2147483763" r:id="rId6"/>
    <p:sldLayoutId id="2147483764" r:id="rId7"/>
    <p:sldLayoutId id="2147483761" r:id="rId8"/>
    <p:sldLayoutId id="2147483760" r:id="rId9"/>
    <p:sldLayoutId id="2147483765" r:id="rId10"/>
    <p:sldLayoutId id="2147483755" r:id="rId11"/>
    <p:sldLayoutId id="2147483745" r:id="rId12"/>
    <p:sldLayoutId id="2147483746" r:id="rId13"/>
    <p:sldLayoutId id="2147483747" r:id="rId14"/>
    <p:sldLayoutId id="2147483749" r:id="rId15"/>
    <p:sldLayoutId id="2147483748" r:id="rId16"/>
    <p:sldLayoutId id="2147483750" r:id="rId17"/>
    <p:sldLayoutId id="2147483751" r:id="rId18"/>
    <p:sldLayoutId id="2147483752" r:id="rId19"/>
    <p:sldLayoutId id="2147483753" r:id="rId20"/>
    <p:sldLayoutId id="2147483756" r:id="rId21"/>
    <p:sldLayoutId id="2147483757" r:id="rId22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1F4984"/>
          </a:solidFill>
          <a:latin typeface="Helvetica" pitchFamily="34" charset="0"/>
          <a:ea typeface="+mj-ea"/>
          <a:cs typeface="+mj-cs"/>
        </a:defRPr>
      </a:lvl1pPr>
    </p:titleStyle>
    <p:bodyStyle>
      <a:lvl1pPr marL="342900" marR="0" indent="-3429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3200" kern="1200">
          <a:solidFill>
            <a:schemeClr val="tx1"/>
          </a:solidFill>
          <a:latin typeface="Helvetica" pitchFamily="34" charset="0"/>
          <a:ea typeface="+mn-ea"/>
          <a:cs typeface="+mn-cs"/>
        </a:defRPr>
      </a:lvl1pPr>
      <a:lvl2pPr marL="742950" marR="0" indent="-28575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–"/>
        <a:tabLst/>
        <a:defRPr sz="2800" kern="1200">
          <a:solidFill>
            <a:schemeClr val="tx1"/>
          </a:solidFill>
          <a:latin typeface="Helvetica" pitchFamily="34" charset="0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Helvetica" pitchFamily="34" charset="0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–"/>
        <a:tabLst/>
        <a:defRPr sz="2000" kern="1200">
          <a:solidFill>
            <a:schemeClr val="tx1"/>
          </a:solidFill>
          <a:latin typeface="Helvetica" pitchFamily="34" charset="0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»"/>
        <a:tabLst/>
        <a:defRPr sz="2000" kern="1200">
          <a:solidFill>
            <a:schemeClr val="tx1"/>
          </a:solidFill>
          <a:latin typeface="Helvetic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55177" y="6449287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60691DE-486E-4A32-88AD-38CD65707634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7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r>
              <a:rPr lang="en-US" sz="1000" dirty="0">
                <a:latin typeface="Helvetica"/>
                <a:cs typeface="Helvetica"/>
              </a:rPr>
              <a:t>15-</a:t>
            </a:r>
            <a:fld id="{66E91E4A-1E28-44FA-BCE4-676641C8B2B1}" type="slidenum">
              <a:rPr lang="en-US" sz="1000">
                <a:latin typeface="Helvetica"/>
                <a:cs typeface="Helvetica"/>
              </a:rPr>
              <a:pPr algn="r"/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2743200" y="6229290"/>
            <a:ext cx="594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0" i="0" kern="1200" dirty="0">
                <a:solidFill>
                  <a:schemeClr val="tx1"/>
                </a:solidFill>
                <a:latin typeface="Helvetica"/>
                <a:ea typeface="ＭＳ Ｐゴシック"/>
                <a:cs typeface="Helvetica"/>
              </a:rPr>
              <a:t>Copyright ©2022 McGraw-Hill Education. All rights reserved. No reproduction or distribution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34596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7" Type="http://schemas.openxmlformats.org/officeDocument/2006/relationships/image" Target="../media/image33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30.bin"/><Relationship Id="rId5" Type="http://schemas.openxmlformats.org/officeDocument/2006/relationships/image" Target="../media/image32.wmf"/><Relationship Id="rId4" Type="http://schemas.openxmlformats.org/officeDocument/2006/relationships/oleObject" Target="../embeddings/oleObject29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image" Target="../media/image39.wmf"/><Relationship Id="rId18" Type="http://schemas.openxmlformats.org/officeDocument/2006/relationships/oleObject" Target="../embeddings/oleObject39.bin"/><Relationship Id="rId26" Type="http://schemas.openxmlformats.org/officeDocument/2006/relationships/oleObject" Target="../embeddings/oleObject43.bin"/><Relationship Id="rId3" Type="http://schemas.openxmlformats.org/officeDocument/2006/relationships/image" Target="../media/image34.wmf"/><Relationship Id="rId21" Type="http://schemas.openxmlformats.org/officeDocument/2006/relationships/image" Target="../media/image43.wmf"/><Relationship Id="rId7" Type="http://schemas.openxmlformats.org/officeDocument/2006/relationships/image" Target="../media/image36.wmf"/><Relationship Id="rId12" Type="http://schemas.openxmlformats.org/officeDocument/2006/relationships/oleObject" Target="../embeddings/oleObject36.bin"/><Relationship Id="rId17" Type="http://schemas.openxmlformats.org/officeDocument/2006/relationships/image" Target="../media/image41.wmf"/><Relationship Id="rId25" Type="http://schemas.openxmlformats.org/officeDocument/2006/relationships/image" Target="../media/image45.wmf"/><Relationship Id="rId2" Type="http://schemas.openxmlformats.org/officeDocument/2006/relationships/oleObject" Target="../embeddings/oleObject31.bin"/><Relationship Id="rId16" Type="http://schemas.openxmlformats.org/officeDocument/2006/relationships/oleObject" Target="../embeddings/oleObject38.bin"/><Relationship Id="rId20" Type="http://schemas.openxmlformats.org/officeDocument/2006/relationships/oleObject" Target="../embeddings/oleObject40.bin"/><Relationship Id="rId29" Type="http://schemas.openxmlformats.org/officeDocument/2006/relationships/image" Target="../media/image47.w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3.bin"/><Relationship Id="rId11" Type="http://schemas.openxmlformats.org/officeDocument/2006/relationships/image" Target="../media/image38.wmf"/><Relationship Id="rId24" Type="http://schemas.openxmlformats.org/officeDocument/2006/relationships/oleObject" Target="../embeddings/oleObject42.bin"/><Relationship Id="rId5" Type="http://schemas.openxmlformats.org/officeDocument/2006/relationships/image" Target="../media/image35.wmf"/><Relationship Id="rId15" Type="http://schemas.openxmlformats.org/officeDocument/2006/relationships/image" Target="../media/image40.wmf"/><Relationship Id="rId23" Type="http://schemas.openxmlformats.org/officeDocument/2006/relationships/image" Target="../media/image44.wmf"/><Relationship Id="rId28" Type="http://schemas.openxmlformats.org/officeDocument/2006/relationships/oleObject" Target="../embeddings/oleObject44.bin"/><Relationship Id="rId10" Type="http://schemas.openxmlformats.org/officeDocument/2006/relationships/oleObject" Target="../embeddings/oleObject35.bin"/><Relationship Id="rId19" Type="http://schemas.openxmlformats.org/officeDocument/2006/relationships/image" Target="../media/image42.wmf"/><Relationship Id="rId4" Type="http://schemas.openxmlformats.org/officeDocument/2006/relationships/oleObject" Target="../embeddings/oleObject32.bin"/><Relationship Id="rId9" Type="http://schemas.openxmlformats.org/officeDocument/2006/relationships/image" Target="../media/image37.wmf"/><Relationship Id="rId14" Type="http://schemas.openxmlformats.org/officeDocument/2006/relationships/oleObject" Target="../embeddings/oleObject37.bin"/><Relationship Id="rId22" Type="http://schemas.openxmlformats.org/officeDocument/2006/relationships/oleObject" Target="../embeddings/oleObject41.bin"/><Relationship Id="rId27" Type="http://schemas.openxmlformats.org/officeDocument/2006/relationships/image" Target="../media/image46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8.bin"/><Relationship Id="rId3" Type="http://schemas.openxmlformats.org/officeDocument/2006/relationships/image" Target="../media/image48.wmf"/><Relationship Id="rId7" Type="http://schemas.openxmlformats.org/officeDocument/2006/relationships/image" Target="../media/image50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47.bin"/><Relationship Id="rId5" Type="http://schemas.openxmlformats.org/officeDocument/2006/relationships/image" Target="../media/image49.wmf"/><Relationship Id="rId4" Type="http://schemas.openxmlformats.org/officeDocument/2006/relationships/oleObject" Target="../embeddings/oleObject46.bin"/><Relationship Id="rId9" Type="http://schemas.openxmlformats.org/officeDocument/2006/relationships/image" Target="../media/image51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3.wmf"/><Relationship Id="rId4" Type="http://schemas.openxmlformats.org/officeDocument/2006/relationships/oleObject" Target="../embeddings/oleObject50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7" Type="http://schemas.openxmlformats.org/officeDocument/2006/relationships/image" Target="../media/image56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53.bin"/><Relationship Id="rId5" Type="http://schemas.openxmlformats.org/officeDocument/2006/relationships/image" Target="../media/image55.wmf"/><Relationship Id="rId4" Type="http://schemas.openxmlformats.org/officeDocument/2006/relationships/oleObject" Target="../embeddings/oleObject52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8.wmf"/><Relationship Id="rId4" Type="http://schemas.openxmlformats.org/officeDocument/2006/relationships/oleObject" Target="../embeddings/oleObject5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wmf"/><Relationship Id="rId7" Type="http://schemas.openxmlformats.org/officeDocument/2006/relationships/image" Target="../media/image61.w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58.bin"/><Relationship Id="rId5" Type="http://schemas.openxmlformats.org/officeDocument/2006/relationships/image" Target="../media/image60.wmf"/><Relationship Id="rId4" Type="http://schemas.openxmlformats.org/officeDocument/2006/relationships/oleObject" Target="../embeddings/oleObject57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2.bin"/><Relationship Id="rId13" Type="http://schemas.openxmlformats.org/officeDocument/2006/relationships/image" Target="../media/image67.wmf"/><Relationship Id="rId3" Type="http://schemas.openxmlformats.org/officeDocument/2006/relationships/image" Target="../media/image62.wmf"/><Relationship Id="rId7" Type="http://schemas.openxmlformats.org/officeDocument/2006/relationships/image" Target="../media/image64.wmf"/><Relationship Id="rId12" Type="http://schemas.openxmlformats.org/officeDocument/2006/relationships/oleObject" Target="../embeddings/oleObject64.bin"/><Relationship Id="rId17" Type="http://schemas.openxmlformats.org/officeDocument/2006/relationships/image" Target="../media/image69.wmf"/><Relationship Id="rId2" Type="http://schemas.openxmlformats.org/officeDocument/2006/relationships/oleObject" Target="../embeddings/oleObject59.bin"/><Relationship Id="rId16" Type="http://schemas.openxmlformats.org/officeDocument/2006/relationships/oleObject" Target="../embeddings/oleObject66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61.bin"/><Relationship Id="rId11" Type="http://schemas.openxmlformats.org/officeDocument/2006/relationships/image" Target="../media/image66.wmf"/><Relationship Id="rId5" Type="http://schemas.openxmlformats.org/officeDocument/2006/relationships/image" Target="../media/image63.wmf"/><Relationship Id="rId15" Type="http://schemas.openxmlformats.org/officeDocument/2006/relationships/image" Target="../media/image68.wmf"/><Relationship Id="rId10" Type="http://schemas.openxmlformats.org/officeDocument/2006/relationships/oleObject" Target="../embeddings/oleObject63.bin"/><Relationship Id="rId4" Type="http://schemas.openxmlformats.org/officeDocument/2006/relationships/oleObject" Target="../embeddings/oleObject60.bin"/><Relationship Id="rId9" Type="http://schemas.openxmlformats.org/officeDocument/2006/relationships/image" Target="../media/image65.wmf"/><Relationship Id="rId14" Type="http://schemas.openxmlformats.org/officeDocument/2006/relationships/oleObject" Target="../embeddings/oleObject65.bin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0.bin"/><Relationship Id="rId3" Type="http://schemas.openxmlformats.org/officeDocument/2006/relationships/image" Target="../media/image70.wmf"/><Relationship Id="rId7" Type="http://schemas.openxmlformats.org/officeDocument/2006/relationships/image" Target="../media/image72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69.bin"/><Relationship Id="rId5" Type="http://schemas.openxmlformats.org/officeDocument/2006/relationships/image" Target="../media/image71.wmf"/><Relationship Id="rId4" Type="http://schemas.openxmlformats.org/officeDocument/2006/relationships/oleObject" Target="../embeddings/oleObject68.bin"/><Relationship Id="rId9" Type="http://schemas.openxmlformats.org/officeDocument/2006/relationships/image" Target="../media/image73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5.wmf"/><Relationship Id="rId4" Type="http://schemas.openxmlformats.org/officeDocument/2006/relationships/oleObject" Target="../embeddings/oleObject72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6.bin"/><Relationship Id="rId3" Type="http://schemas.openxmlformats.org/officeDocument/2006/relationships/image" Target="../media/image76.wmf"/><Relationship Id="rId7" Type="http://schemas.openxmlformats.org/officeDocument/2006/relationships/image" Target="../media/image78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75.bin"/><Relationship Id="rId11" Type="http://schemas.openxmlformats.org/officeDocument/2006/relationships/image" Target="../media/image80.wmf"/><Relationship Id="rId5" Type="http://schemas.openxmlformats.org/officeDocument/2006/relationships/image" Target="../media/image77.wmf"/><Relationship Id="rId10" Type="http://schemas.openxmlformats.org/officeDocument/2006/relationships/oleObject" Target="../embeddings/oleObject77.bin"/><Relationship Id="rId4" Type="http://schemas.openxmlformats.org/officeDocument/2006/relationships/oleObject" Target="../embeddings/oleObject74.bin"/><Relationship Id="rId9" Type="http://schemas.openxmlformats.org/officeDocument/2006/relationships/image" Target="../media/image79.w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wmf"/><Relationship Id="rId2" Type="http://schemas.openxmlformats.org/officeDocument/2006/relationships/oleObject" Target="../embeddings/oleObject78.bin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2.bin"/><Relationship Id="rId3" Type="http://schemas.openxmlformats.org/officeDocument/2006/relationships/image" Target="../media/image82.wmf"/><Relationship Id="rId7" Type="http://schemas.openxmlformats.org/officeDocument/2006/relationships/image" Target="../media/image84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81.bin"/><Relationship Id="rId5" Type="http://schemas.openxmlformats.org/officeDocument/2006/relationships/image" Target="../media/image83.wmf"/><Relationship Id="rId4" Type="http://schemas.openxmlformats.org/officeDocument/2006/relationships/oleObject" Target="../embeddings/oleObject80.bin"/><Relationship Id="rId9" Type="http://schemas.openxmlformats.org/officeDocument/2006/relationships/image" Target="../media/image85.w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wmf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7.bin"/><Relationship Id="rId3" Type="http://schemas.openxmlformats.org/officeDocument/2006/relationships/image" Target="../media/image87.wmf"/><Relationship Id="rId7" Type="http://schemas.openxmlformats.org/officeDocument/2006/relationships/image" Target="../media/image89.wmf"/><Relationship Id="rId2" Type="http://schemas.openxmlformats.org/officeDocument/2006/relationships/oleObject" Target="../embeddings/oleObject84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86.bin"/><Relationship Id="rId5" Type="http://schemas.openxmlformats.org/officeDocument/2006/relationships/image" Target="../media/image88.wmf"/><Relationship Id="rId4" Type="http://schemas.openxmlformats.org/officeDocument/2006/relationships/oleObject" Target="../embeddings/oleObject85.bin"/><Relationship Id="rId9" Type="http://schemas.openxmlformats.org/officeDocument/2006/relationships/image" Target="../media/image90.w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wmf"/><Relationship Id="rId2" Type="http://schemas.openxmlformats.org/officeDocument/2006/relationships/oleObject" Target="../embeddings/oleObject88.bin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3.bin"/><Relationship Id="rId3" Type="http://schemas.openxmlformats.org/officeDocument/2006/relationships/image" Target="../media/image93.wmf"/><Relationship Id="rId7" Type="http://schemas.openxmlformats.org/officeDocument/2006/relationships/image" Target="../media/image95.wmf"/><Relationship Id="rId2" Type="http://schemas.openxmlformats.org/officeDocument/2006/relationships/oleObject" Target="../embeddings/oleObject90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92.bin"/><Relationship Id="rId11" Type="http://schemas.openxmlformats.org/officeDocument/2006/relationships/image" Target="../media/image97.wmf"/><Relationship Id="rId5" Type="http://schemas.openxmlformats.org/officeDocument/2006/relationships/image" Target="../media/image94.wmf"/><Relationship Id="rId10" Type="http://schemas.openxmlformats.org/officeDocument/2006/relationships/oleObject" Target="../embeddings/oleObject94.bin"/><Relationship Id="rId4" Type="http://schemas.openxmlformats.org/officeDocument/2006/relationships/oleObject" Target="../embeddings/oleObject91.bin"/><Relationship Id="rId9" Type="http://schemas.openxmlformats.org/officeDocument/2006/relationships/image" Target="../media/image96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w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wmf"/><Relationship Id="rId7" Type="http://schemas.openxmlformats.org/officeDocument/2006/relationships/image" Target="../media/image101.wmf"/><Relationship Id="rId2" Type="http://schemas.openxmlformats.org/officeDocument/2006/relationships/oleObject" Target="../embeddings/oleObject96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98.bin"/><Relationship Id="rId5" Type="http://schemas.openxmlformats.org/officeDocument/2006/relationships/image" Target="../media/image100.wmf"/><Relationship Id="rId4" Type="http://schemas.openxmlformats.org/officeDocument/2006/relationships/oleObject" Target="../embeddings/oleObject97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wmf"/><Relationship Id="rId2" Type="http://schemas.openxmlformats.org/officeDocument/2006/relationships/oleObject" Target="../embeddings/oleObject100.bin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tiff"/><Relationship Id="rId2" Type="http://schemas.openxmlformats.org/officeDocument/2006/relationships/image" Target="../media/image104.tiff"/><Relationship Id="rId1" Type="http://schemas.openxmlformats.org/officeDocument/2006/relationships/slideLayout" Target="../slideLayouts/slideLayout9.xml"/><Relationship Id="rId4" Type="http://schemas.openxmlformats.org/officeDocument/2006/relationships/slide" Target="slide5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w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5.bin"/><Relationship Id="rId3" Type="http://schemas.openxmlformats.org/officeDocument/2006/relationships/image" Target="../media/image107.wmf"/><Relationship Id="rId7" Type="http://schemas.openxmlformats.org/officeDocument/2006/relationships/image" Target="../media/image109.wmf"/><Relationship Id="rId2" Type="http://schemas.openxmlformats.org/officeDocument/2006/relationships/oleObject" Target="../embeddings/oleObject102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04.bin"/><Relationship Id="rId5" Type="http://schemas.openxmlformats.org/officeDocument/2006/relationships/image" Target="../media/image108.wmf"/><Relationship Id="rId4" Type="http://schemas.openxmlformats.org/officeDocument/2006/relationships/oleObject" Target="../embeddings/oleObject103.bin"/><Relationship Id="rId9" Type="http://schemas.openxmlformats.org/officeDocument/2006/relationships/image" Target="../media/image110.w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tiff"/><Relationship Id="rId2" Type="http://schemas.openxmlformats.org/officeDocument/2006/relationships/image" Target="../media/image112.tiff"/><Relationship Id="rId1" Type="http://schemas.openxmlformats.org/officeDocument/2006/relationships/slideLayout" Target="../slideLayouts/slideLayout2.xml"/><Relationship Id="rId4" Type="http://schemas.openxmlformats.org/officeDocument/2006/relationships/slide" Target="slide6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wmf"/><Relationship Id="rId2" Type="http://schemas.openxmlformats.org/officeDocument/2006/relationships/oleObject" Target="../embeddings/oleObject106.bin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tif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" Target="slide41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5.bin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" Target="slide47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13" Type="http://schemas.openxmlformats.org/officeDocument/2006/relationships/image" Target="../media/image17.wmf"/><Relationship Id="rId18" Type="http://schemas.openxmlformats.org/officeDocument/2006/relationships/oleObject" Target="../embeddings/oleObject17.bin"/><Relationship Id="rId26" Type="http://schemas.openxmlformats.org/officeDocument/2006/relationships/oleObject" Target="../embeddings/oleObject21.bin"/><Relationship Id="rId39" Type="http://schemas.openxmlformats.org/officeDocument/2006/relationships/image" Target="../media/image30.wmf"/><Relationship Id="rId3" Type="http://schemas.openxmlformats.org/officeDocument/2006/relationships/image" Target="../media/image12.wmf"/><Relationship Id="rId21" Type="http://schemas.openxmlformats.org/officeDocument/2006/relationships/image" Target="../media/image21.wmf"/><Relationship Id="rId34" Type="http://schemas.openxmlformats.org/officeDocument/2006/relationships/oleObject" Target="../embeddings/oleObject25.bin"/><Relationship Id="rId7" Type="http://schemas.openxmlformats.org/officeDocument/2006/relationships/image" Target="../media/image14.wmf"/><Relationship Id="rId12" Type="http://schemas.openxmlformats.org/officeDocument/2006/relationships/oleObject" Target="../embeddings/oleObject14.bin"/><Relationship Id="rId17" Type="http://schemas.openxmlformats.org/officeDocument/2006/relationships/image" Target="../media/image19.wmf"/><Relationship Id="rId25" Type="http://schemas.openxmlformats.org/officeDocument/2006/relationships/image" Target="../media/image23.wmf"/><Relationship Id="rId33" Type="http://schemas.openxmlformats.org/officeDocument/2006/relationships/image" Target="../media/image27.wmf"/><Relationship Id="rId38" Type="http://schemas.openxmlformats.org/officeDocument/2006/relationships/oleObject" Target="../embeddings/oleObject27.bin"/><Relationship Id="rId2" Type="http://schemas.openxmlformats.org/officeDocument/2006/relationships/oleObject" Target="../embeddings/oleObject9.bin"/><Relationship Id="rId16" Type="http://schemas.openxmlformats.org/officeDocument/2006/relationships/oleObject" Target="../embeddings/oleObject16.bin"/><Relationship Id="rId20" Type="http://schemas.openxmlformats.org/officeDocument/2006/relationships/oleObject" Target="../embeddings/oleObject18.bin"/><Relationship Id="rId29" Type="http://schemas.openxmlformats.org/officeDocument/2006/relationships/image" Target="../media/image25.w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1.bin"/><Relationship Id="rId11" Type="http://schemas.openxmlformats.org/officeDocument/2006/relationships/image" Target="../media/image16.wmf"/><Relationship Id="rId24" Type="http://schemas.openxmlformats.org/officeDocument/2006/relationships/oleObject" Target="../embeddings/oleObject20.bin"/><Relationship Id="rId32" Type="http://schemas.openxmlformats.org/officeDocument/2006/relationships/oleObject" Target="../embeddings/oleObject24.bin"/><Relationship Id="rId37" Type="http://schemas.openxmlformats.org/officeDocument/2006/relationships/image" Target="../media/image29.wmf"/><Relationship Id="rId5" Type="http://schemas.openxmlformats.org/officeDocument/2006/relationships/image" Target="../media/image13.wmf"/><Relationship Id="rId15" Type="http://schemas.openxmlformats.org/officeDocument/2006/relationships/image" Target="../media/image18.wmf"/><Relationship Id="rId23" Type="http://schemas.openxmlformats.org/officeDocument/2006/relationships/image" Target="../media/image22.wmf"/><Relationship Id="rId28" Type="http://schemas.openxmlformats.org/officeDocument/2006/relationships/oleObject" Target="../embeddings/oleObject22.bin"/><Relationship Id="rId36" Type="http://schemas.openxmlformats.org/officeDocument/2006/relationships/oleObject" Target="../embeddings/oleObject26.bin"/><Relationship Id="rId10" Type="http://schemas.openxmlformats.org/officeDocument/2006/relationships/oleObject" Target="../embeddings/oleObject13.bin"/><Relationship Id="rId19" Type="http://schemas.openxmlformats.org/officeDocument/2006/relationships/image" Target="../media/image20.wmf"/><Relationship Id="rId31" Type="http://schemas.openxmlformats.org/officeDocument/2006/relationships/image" Target="../media/image26.wmf"/><Relationship Id="rId4" Type="http://schemas.openxmlformats.org/officeDocument/2006/relationships/oleObject" Target="../embeddings/oleObject10.bin"/><Relationship Id="rId9" Type="http://schemas.openxmlformats.org/officeDocument/2006/relationships/image" Target="../media/image15.wmf"/><Relationship Id="rId14" Type="http://schemas.openxmlformats.org/officeDocument/2006/relationships/oleObject" Target="../embeddings/oleObject15.bin"/><Relationship Id="rId22" Type="http://schemas.openxmlformats.org/officeDocument/2006/relationships/oleObject" Target="../embeddings/oleObject19.bin"/><Relationship Id="rId27" Type="http://schemas.openxmlformats.org/officeDocument/2006/relationships/image" Target="../media/image24.wmf"/><Relationship Id="rId30" Type="http://schemas.openxmlformats.org/officeDocument/2006/relationships/oleObject" Target="../embeddings/oleObject23.bin"/><Relationship Id="rId35" Type="http://schemas.openxmlformats.org/officeDocument/2006/relationships/image" Target="../media/image2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D50D9-9633-4CF2-B896-57023971E6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6600" y="762000"/>
            <a:ext cx="5260975" cy="2312988"/>
          </a:xfrm>
        </p:spPr>
        <p:txBody>
          <a:bodyPr>
            <a:normAutofit fontScale="90000"/>
          </a:bodyPr>
          <a:lstStyle/>
          <a:p>
            <a:r>
              <a:rPr lang="en-US" sz="9600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15</a:t>
            </a:r>
            <a:br>
              <a:rPr lang="en-US" sz="9600" noProof="0" dirty="0">
                <a:solidFill>
                  <a:srgbClr val="009C9E"/>
                </a:solidFill>
                <a:latin typeface="+mn-lt"/>
              </a:rPr>
            </a:br>
            <a:r>
              <a:rPr lang="en-US" dirty="0">
                <a:latin typeface="+mn-lt"/>
              </a:rPr>
              <a:t>Inference with Regression Models</a:t>
            </a:r>
            <a:endParaRPr lang="en-US" noProof="0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58D616-0E7C-4917-A258-F706FE6A05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73424" y="3657600"/>
            <a:ext cx="5260976" cy="990600"/>
          </a:xfrm>
        </p:spPr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en-US" noProof="0" dirty="0">
                <a:solidFill>
                  <a:srgbClr val="1F4984"/>
                </a:solidFill>
                <a:latin typeface="+mn-lt"/>
              </a:rPr>
              <a:t>Business Statistics:</a:t>
            </a:r>
          </a:p>
          <a:p>
            <a:pPr algn="ctr">
              <a:spcBef>
                <a:spcPts val="0"/>
              </a:spcBef>
            </a:pPr>
            <a:r>
              <a:rPr lang="en-US" noProof="0" dirty="0">
                <a:solidFill>
                  <a:srgbClr val="1F4984"/>
                </a:solidFill>
                <a:latin typeface="+mn-lt"/>
              </a:rPr>
              <a:t>Communicating with Numbers, 4e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3B385C-6C0A-4A31-9C9E-378A8E1C86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971800" y="4876800"/>
            <a:ext cx="5715000" cy="457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noProof="0" dirty="0">
                <a:latin typeface="+mn-lt"/>
              </a:rPr>
              <a:t>By Sanjiv </a:t>
            </a:r>
            <a:r>
              <a:rPr lang="en-US" sz="2200" noProof="0" dirty="0" err="1">
                <a:latin typeface="+mn-lt"/>
              </a:rPr>
              <a:t>Jaggia</a:t>
            </a:r>
            <a:r>
              <a:rPr lang="en-US" sz="2200" noProof="0" dirty="0">
                <a:latin typeface="+mn-lt"/>
              </a:rPr>
              <a:t> and Alison Kelly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6F3DEC-092C-4F42-81C7-9D767079F7F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25000" lnSpcReduction="2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dirty="0">
                <a:latin typeface="+mn-lt"/>
              </a:rPr>
              <a:t>Copyright 2022 © McGraw Hill LLC. All rights reserved. No reproduction or distribution without the prior written consent of McGraw Hill LLC.</a:t>
            </a:r>
            <a:endParaRPr lang="en-US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5783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E1B57-79AF-40A2-8423-18159EF35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7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6D481-7694-443D-83D9-1691B1998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0848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Example: introductory case and a model given by</a:t>
            </a:r>
            <a:endParaRPr lang="en-IN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17E1592-99C1-4BF8-870B-E751E2D982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634299"/>
              </p:ext>
            </p:extLst>
          </p:nvPr>
        </p:nvGraphicFramePr>
        <p:xfrm>
          <a:off x="889000" y="2057400"/>
          <a:ext cx="30480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47760" imgH="330120" progId="Equation.DSMT4">
                  <p:embed/>
                </p:oleObj>
              </mc:Choice>
              <mc:Fallback>
                <p:oleObj name="Equation" r:id="rId2" imgW="3047760" imgH="33012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417E1592-99C1-4BF8-870B-E751E2D982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89000" y="2057400"/>
                        <a:ext cx="30480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AC0F4D20-EC37-4578-8E60-745D3C1C0A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280377"/>
              </p:ext>
            </p:extLst>
          </p:nvPr>
        </p:nvGraphicFramePr>
        <p:xfrm>
          <a:off x="523458" y="2450548"/>
          <a:ext cx="7848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2732194688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6197637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2899727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344283237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1329300720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253170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ANOVA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d</a:t>
                      </a:r>
                      <a:r>
                        <a:rPr lang="en-US" sz="100" i="1" dirty="0"/>
                        <a:t> </a:t>
                      </a:r>
                      <a:r>
                        <a:rPr lang="en-US" i="1" dirty="0"/>
                        <a:t>f</a:t>
                      </a:r>
                      <a:endParaRPr lang="en-IN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S</a:t>
                      </a:r>
                      <a:r>
                        <a:rPr lang="en-US" sz="100" i="1" dirty="0"/>
                        <a:t> </a:t>
                      </a:r>
                      <a:r>
                        <a:rPr lang="en-US" i="1" dirty="0" err="1"/>
                        <a:t>S</a:t>
                      </a:r>
                      <a:endParaRPr lang="en-IN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M</a:t>
                      </a:r>
                      <a:r>
                        <a:rPr lang="en-US" sz="100" i="1" dirty="0"/>
                        <a:t> </a:t>
                      </a:r>
                      <a:r>
                        <a:rPr lang="en-US" i="1" dirty="0"/>
                        <a:t>S</a:t>
                      </a:r>
                      <a:endParaRPr lang="en-IN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F</a:t>
                      </a:r>
                      <a:endParaRPr lang="en-IN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Significance</a:t>
                      </a:r>
                      <a:r>
                        <a:rPr lang="en-US" i="1" dirty="0"/>
                        <a:t> F</a:t>
                      </a:r>
                      <a:endParaRPr lang="en-IN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1514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Regression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 2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0.09578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0.04789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33.966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4.25E-08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7277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Residual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0.038068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0.00141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1614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0.133848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0428231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F80F65-2EFA-4846-B2F0-BBB1032031E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023611"/>
            <a:ext cx="382249" cy="30854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 </a:t>
            </a:r>
            <a:endParaRPr lang="en-IN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87729C8-1365-46ED-873C-4C7F115B3D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8419202"/>
              </p:ext>
            </p:extLst>
          </p:nvPr>
        </p:nvGraphicFramePr>
        <p:xfrm>
          <a:off x="896938" y="4029075"/>
          <a:ext cx="16129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612800" imgH="330120" progId="Equation.DSMT4">
                  <p:embed/>
                </p:oleObj>
              </mc:Choice>
              <mc:Fallback>
                <p:oleObj name="Equation" r:id="rId4" imgW="1612800" imgH="330120" progId="Equation.DSMT4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87729C8-1365-46ED-873C-4C7F115B3D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96938" y="4029075"/>
                        <a:ext cx="16129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D0F988-986C-4D82-958B-00BB2F4FE71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1" y="4406693"/>
            <a:ext cx="355600" cy="33020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 </a:t>
            </a:r>
            <a:endParaRPr lang="en-IN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8BA1904-871A-41A4-B1C9-A2D47F277D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6945648"/>
              </p:ext>
            </p:extLst>
          </p:nvPr>
        </p:nvGraphicFramePr>
        <p:xfrm>
          <a:off x="866775" y="4435475"/>
          <a:ext cx="24130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412720" imgH="330120" progId="Equation.DSMT4">
                  <p:embed/>
                </p:oleObj>
              </mc:Choice>
              <mc:Fallback>
                <p:oleObj name="Equation" r:id="rId6" imgW="2412720" imgH="330120" progId="Equation.DSMT4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88BA1904-871A-41A4-B1C9-A2D47F277D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66775" y="4435475"/>
                        <a:ext cx="24130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7AB22E-27F4-4CDB-9134-C03F39DA6FB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848070"/>
            <a:ext cx="8229600" cy="1095530"/>
          </a:xfrm>
        </p:spPr>
        <p:txBody>
          <a:bodyPr/>
          <a:lstStyle/>
          <a:p>
            <a:pPr marL="292608" indent="-292608"/>
            <a:r>
              <a:rPr lang="en-US" dirty="0"/>
              <a:t>The </a:t>
            </a:r>
            <a:r>
              <a:rPr lang="en-US" i="1" dirty="0"/>
              <a:t>p</a:t>
            </a:r>
            <a:r>
              <a:rPr lang="en-US" dirty="0"/>
              <a:t>-value is approximately zero, reject the null hypothesis.</a:t>
            </a:r>
          </a:p>
          <a:p>
            <a:pPr marL="292608" indent="-292608"/>
            <a:r>
              <a:rPr lang="en-US" dirty="0"/>
              <a:t>At the 5% significance level, batting average and earned run average are jointly significant in explaining the winning percentage.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222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0A22C-F65D-4B36-B123-88321317C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8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FF79D-57EC-4F5D-9D10-225F3F42B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2347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the linear regression model with </a:t>
            </a:r>
            <a:r>
              <a:rPr lang="en-US" i="1" dirty="0"/>
              <a:t>k</a:t>
            </a:r>
            <a:r>
              <a:rPr lang="en-US" dirty="0"/>
              <a:t> predictor variables</a:t>
            </a:r>
            <a:endParaRPr lang="en-IN" dirty="0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B36D0D51-61BC-45E6-9398-8E9A1391B9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6162470"/>
              </p:ext>
            </p:extLst>
          </p:nvPr>
        </p:nvGraphicFramePr>
        <p:xfrm>
          <a:off x="641350" y="2057400"/>
          <a:ext cx="35433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543120" imgH="330120" progId="Equation.DSMT4">
                  <p:embed/>
                </p:oleObj>
              </mc:Choice>
              <mc:Fallback>
                <p:oleObj name="Equation" r:id="rId2" imgW="3543120" imgH="330120" progId="Equation.DSMT4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B36D0D51-61BC-45E6-9398-8E9A1391B9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2057400"/>
                        <a:ext cx="35433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C8EB4A-B6E3-4D82-BB95-5CEE0D8B3FF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468380"/>
            <a:ext cx="397239" cy="394741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If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F64B1F9B-C2FA-4408-A3E4-2AEB986FFC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396626"/>
              </p:ext>
            </p:extLst>
          </p:nvPr>
        </p:nvGraphicFramePr>
        <p:xfrm>
          <a:off x="874713" y="2520950"/>
          <a:ext cx="690562" cy="32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698400" imgH="330120" progId="Equation.DSMT4">
                  <p:embed/>
                </p:oleObj>
              </mc:Choice>
              <mc:Fallback>
                <p:oleObj name="Equation" r:id="rId4" imgW="698400" imgH="330120" progId="Equation.DSMT4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F64B1F9B-C2FA-4408-A3E4-2AEB986FFC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4713" y="2520950"/>
                        <a:ext cx="690562" cy="32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0CD8E4-6685-441A-ABB8-1BDD2A8ADCB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588540" y="2463801"/>
            <a:ext cx="7098260" cy="39474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then </a:t>
            </a:r>
            <a:r>
              <a:rPr lang="en-US" i="1" dirty="0"/>
              <a:t>x</a:t>
            </a:r>
            <a:r>
              <a:rPr lang="en-US" baseline="-25000" dirty="0"/>
              <a:t>1</a:t>
            </a:r>
            <a:r>
              <a:rPr lang="en-US" dirty="0"/>
              <a:t> basically drops out of the equation.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175EAA-1A87-4028-BFCD-3774FA7C0679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2941820"/>
            <a:ext cx="8229600" cy="655819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There is no linear relationship between </a:t>
            </a:r>
            <a:r>
              <a:rPr lang="en-US" sz="1800" i="1" dirty="0"/>
              <a:t>x</a:t>
            </a:r>
            <a:r>
              <a:rPr lang="en-US" sz="1800" baseline="-25000" dirty="0"/>
              <a:t>1</a:t>
            </a:r>
            <a:r>
              <a:rPr lang="en-US" sz="1800" dirty="0"/>
              <a:t> and </a:t>
            </a:r>
            <a:r>
              <a:rPr lang="en-US" sz="1800" i="1" dirty="0"/>
              <a:t>y</a:t>
            </a:r>
            <a:r>
              <a:rPr lang="en-US" sz="1800" dirty="0"/>
              <a:t>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i="1" dirty="0"/>
              <a:t>x</a:t>
            </a:r>
            <a:r>
              <a:rPr lang="en-US" sz="1800" baseline="-25000" dirty="0"/>
              <a:t>1</a:t>
            </a:r>
            <a:r>
              <a:rPr lang="en-US" sz="1800" dirty="0"/>
              <a:t> does not influence </a:t>
            </a:r>
            <a:r>
              <a:rPr lang="en-US" sz="1800" i="1" dirty="0"/>
              <a:t>y</a:t>
            </a:r>
            <a:r>
              <a:rPr lang="en-US" sz="1800" dirty="0"/>
              <a:t>.</a:t>
            </a:r>
            <a:endParaRPr lang="en-IN" sz="1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D2FAF-1F12-4243-A0F7-A6B6C964477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5930" y="3672592"/>
            <a:ext cx="503421" cy="434714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Let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8CAF0D1E-0A24-4F10-84CE-AD02CC21D7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4161342"/>
              </p:ext>
            </p:extLst>
          </p:nvPr>
        </p:nvGraphicFramePr>
        <p:xfrm>
          <a:off x="974360" y="3744210"/>
          <a:ext cx="3556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55320" imgH="355320" progId="Equation.DSMT4">
                  <p:embed/>
                </p:oleObj>
              </mc:Choice>
              <mc:Fallback>
                <p:oleObj name="Equation" r:id="rId6" imgW="355320" imgH="355320" progId="Equation.DSMT4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8CAF0D1E-0A24-4F10-84CE-AD02CC21D7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74360" y="3744210"/>
                        <a:ext cx="3556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5C18C5A-04DF-4724-86C2-37F3AF5C28C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329960" y="3672592"/>
            <a:ext cx="2962640" cy="4347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be a hypothesized value of</a:t>
            </a:r>
            <a:endParaRPr lang="en-IN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3612D667-38DD-40B6-8419-2269B33DE5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4050366"/>
              </p:ext>
            </p:extLst>
          </p:nvPr>
        </p:nvGraphicFramePr>
        <p:xfrm>
          <a:off x="4316750" y="3729220"/>
          <a:ext cx="3302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330120" imgH="355320" progId="Equation.DSMT4">
                  <p:embed/>
                </p:oleObj>
              </mc:Choice>
              <mc:Fallback>
                <p:oleObj name="Equation" r:id="rId8" imgW="330120" imgH="355320" progId="Equation.DSMT4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3612D667-38DD-40B6-8419-2269B33DE5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16750" y="3729220"/>
                        <a:ext cx="3302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(Decorative)Table 13">
            <a:extLst>
              <a:ext uri="{FF2B5EF4-FFF2-40B4-BE49-F238E27FC236}">
                <a16:creationId xmlns:a16="http://schemas.microsoft.com/office/drawing/2014/main" id="{C9E699E6-4484-4F8D-8A28-38FC89306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621209"/>
              </p:ext>
            </p:extLst>
          </p:nvPr>
        </p:nvGraphicFramePr>
        <p:xfrm>
          <a:off x="1792355" y="4249527"/>
          <a:ext cx="6437245" cy="11606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5025486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8776163"/>
                    </a:ext>
                  </a:extLst>
                </a:gridCol>
                <a:gridCol w="2373245">
                  <a:extLst>
                    <a:ext uri="{9D8B030D-6E8A-4147-A177-3AD203B41FA5}">
                      <a16:colId xmlns:a16="http://schemas.microsoft.com/office/drawing/2014/main" val="1843554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0074412"/>
                  </a:ext>
                </a:extLst>
              </a:tr>
              <a:tr h="78983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2303050"/>
                  </a:ext>
                </a:extLst>
              </a:tr>
            </a:tbl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24D6FD38-C86A-4967-883E-4B1BB5F671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2720415"/>
              </p:ext>
            </p:extLst>
          </p:nvPr>
        </p:nvGraphicFramePr>
        <p:xfrm>
          <a:off x="1889125" y="4327525"/>
          <a:ext cx="17272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726920" imgH="266400" progId="Equation.DSMT4">
                  <p:embed/>
                </p:oleObj>
              </mc:Choice>
              <mc:Fallback>
                <p:oleObj name="Equation" r:id="rId10" imgW="1726920" imgH="266400" progId="Equation.DSMT4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24D6FD38-C86A-4967-883E-4B1BB5F671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889125" y="4327525"/>
                        <a:ext cx="17272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0DCF0464-561A-4A1F-8D5F-83713F8AE5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2746554"/>
              </p:ext>
            </p:extLst>
          </p:nvPr>
        </p:nvGraphicFramePr>
        <p:xfrm>
          <a:off x="3938588" y="4308475"/>
          <a:ext cx="18542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854000" imgH="266400" progId="Equation.DSMT4">
                  <p:embed/>
                </p:oleObj>
              </mc:Choice>
              <mc:Fallback>
                <p:oleObj name="Equation" r:id="rId12" imgW="1854000" imgH="266400" progId="Equation.DSMT4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0DCF0464-561A-4A1F-8D5F-83713F8AE5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938588" y="4308475"/>
                        <a:ext cx="18542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5F0B5CA3-F8FE-4822-9735-54254F958E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8420463"/>
              </p:ext>
            </p:extLst>
          </p:nvPr>
        </p:nvGraphicFramePr>
        <p:xfrm>
          <a:off x="6226175" y="4322763"/>
          <a:ext cx="17145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1714320" imgH="266400" progId="Equation.DSMT4">
                  <p:embed/>
                </p:oleObj>
              </mc:Choice>
              <mc:Fallback>
                <p:oleObj name="Equation" r:id="rId14" imgW="1714320" imgH="266400" progId="Equation.DSMT4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5F0B5CA3-F8FE-4822-9735-54254F958E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226175" y="4322763"/>
                        <a:ext cx="17145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74729613-CA17-4A58-9620-0A2E9EF9BF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6066329"/>
              </p:ext>
            </p:extLst>
          </p:nvPr>
        </p:nvGraphicFramePr>
        <p:xfrm>
          <a:off x="2101850" y="4662488"/>
          <a:ext cx="11811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180800" imgH="342720" progId="Equation.DSMT4">
                  <p:embed/>
                </p:oleObj>
              </mc:Choice>
              <mc:Fallback>
                <p:oleObj name="Equation" r:id="rId16" imgW="1180800" imgH="342720" progId="Equation.DSMT4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74729613-CA17-4A58-9620-0A2E9EF9BF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101850" y="4662488"/>
                        <a:ext cx="11811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F4C16671-B0CC-48BE-A5A3-E6CD171299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6939617"/>
              </p:ext>
            </p:extLst>
          </p:nvPr>
        </p:nvGraphicFramePr>
        <p:xfrm>
          <a:off x="2103438" y="5045075"/>
          <a:ext cx="12065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1206360" imgH="342720" progId="Equation.DSMT4">
                  <p:embed/>
                </p:oleObj>
              </mc:Choice>
              <mc:Fallback>
                <p:oleObj name="Equation" r:id="rId18" imgW="1206360" imgH="342720" progId="Equation.DSMT4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F4C16671-B0CC-48BE-A5A3-E6CD171299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103438" y="5045075"/>
                        <a:ext cx="12065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71B1890F-0A74-423A-8E19-8184DEBAEA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7164735"/>
              </p:ext>
            </p:extLst>
          </p:nvPr>
        </p:nvGraphicFramePr>
        <p:xfrm>
          <a:off x="4262438" y="4678363"/>
          <a:ext cx="11811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0" imgW="1180800" imgH="342720" progId="Equation.DSMT4">
                  <p:embed/>
                </p:oleObj>
              </mc:Choice>
              <mc:Fallback>
                <p:oleObj name="Equation" r:id="rId20" imgW="1180800" imgH="342720" progId="Equation.DSMT4">
                  <p:embed/>
                  <p:pic>
                    <p:nvPicPr>
                      <p:cNvPr id="26" name="Object 25">
                        <a:extLst>
                          <a:ext uri="{FF2B5EF4-FFF2-40B4-BE49-F238E27FC236}">
                            <a16:creationId xmlns:a16="http://schemas.microsoft.com/office/drawing/2014/main" id="{71B1890F-0A74-423A-8E19-8184DEBAEA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262438" y="4678363"/>
                        <a:ext cx="11811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BE7EB4C3-04A3-4822-AE94-0E3F13F5F2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1115472"/>
              </p:ext>
            </p:extLst>
          </p:nvPr>
        </p:nvGraphicFramePr>
        <p:xfrm>
          <a:off x="4237038" y="5057775"/>
          <a:ext cx="12065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2" imgW="1206360" imgH="342720" progId="Equation.DSMT4">
                  <p:embed/>
                </p:oleObj>
              </mc:Choice>
              <mc:Fallback>
                <p:oleObj name="Equation" r:id="rId22" imgW="1206360" imgH="342720" progId="Equation.DSMT4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BE7EB4C3-04A3-4822-AE94-0E3F13F5F2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4237038" y="5057775"/>
                        <a:ext cx="12065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49279494-1B9A-4E94-910D-6FB15C0EDC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0538849"/>
              </p:ext>
            </p:extLst>
          </p:nvPr>
        </p:nvGraphicFramePr>
        <p:xfrm>
          <a:off x="6469063" y="4657725"/>
          <a:ext cx="11811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1180800" imgH="342720" progId="Equation.DSMT4">
                  <p:embed/>
                </p:oleObj>
              </mc:Choice>
              <mc:Fallback>
                <p:oleObj name="Equation" r:id="rId24" imgW="1180800" imgH="342720" progId="Equation.DSMT4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49279494-1B9A-4E94-910D-6FB15C0EDC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469063" y="4657725"/>
                        <a:ext cx="11811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EC73303A-BE11-4CFF-8978-7032B4B48A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1833902"/>
              </p:ext>
            </p:extLst>
          </p:nvPr>
        </p:nvGraphicFramePr>
        <p:xfrm>
          <a:off x="6465888" y="5054600"/>
          <a:ext cx="11938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6" imgW="1193760" imgH="342720" progId="Equation.DSMT4">
                  <p:embed/>
                </p:oleObj>
              </mc:Choice>
              <mc:Fallback>
                <p:oleObj name="Equation" r:id="rId26" imgW="1193760" imgH="342720" progId="Equation.DSMT4">
                  <p:embed/>
                  <p:pic>
                    <p:nvPicPr>
                      <p:cNvPr id="29" name="Object 28">
                        <a:extLst>
                          <a:ext uri="{FF2B5EF4-FFF2-40B4-BE49-F238E27FC236}">
                            <a16:creationId xmlns:a16="http://schemas.microsoft.com/office/drawing/2014/main" id="{EC73303A-BE11-4CFF-8978-7032B4B48A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465888" y="5054600"/>
                        <a:ext cx="11938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C763C2F-6B9C-40D6-82BD-86AA9FB3EFE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7200" y="5562600"/>
            <a:ext cx="1386590" cy="38893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Typically</a:t>
            </a:r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E4103FBE-EDF1-4EBD-8FB3-5273FE8D54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1270000"/>
              </p:ext>
            </p:extLst>
          </p:nvPr>
        </p:nvGraphicFramePr>
        <p:xfrm>
          <a:off x="1831975" y="5591175"/>
          <a:ext cx="8128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8" imgW="812520" imgH="355320" progId="Equation.DSMT4">
                  <p:embed/>
                </p:oleObj>
              </mc:Choice>
              <mc:Fallback>
                <p:oleObj name="Equation" r:id="rId28" imgW="812520" imgH="355320" progId="Equation.DSMT4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E4103FBE-EDF1-4EBD-8FB3-5273FE8D54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831975" y="5591175"/>
                        <a:ext cx="8128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343BB01-E840-46A4-A6A0-67B4D58B0A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2663460" y="5557472"/>
            <a:ext cx="6023340" cy="388938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dirty="0"/>
              <a:t>but it could be a nonzero value.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9315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ECAEF-8770-4847-9F28-E53AF2541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9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CC60D-A144-45AF-8D6B-2856BF44D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20121"/>
            <a:ext cx="5688767" cy="42347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test statistic for a test of individual significance is</a:t>
            </a:r>
            <a:endParaRPr lang="en-IN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8DF30F8-DE9C-4EBE-A356-EAB7777138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5950819"/>
              </p:ext>
            </p:extLst>
          </p:nvPr>
        </p:nvGraphicFramePr>
        <p:xfrm>
          <a:off x="6181725" y="1597025"/>
          <a:ext cx="1422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422360" imgH="787320" progId="Equation.DSMT4">
                  <p:embed/>
                </p:oleObj>
              </mc:Choice>
              <mc:Fallback>
                <p:oleObj name="Equation" r:id="rId2" imgW="1422360" imgH="787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81725" y="1597025"/>
                        <a:ext cx="1422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3BB28-A54D-47C0-A838-38006F83DBE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438401"/>
            <a:ext cx="8229600" cy="679553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sz="1800" i="1" dirty="0"/>
              <a:t>df</a:t>
            </a:r>
            <a:r>
              <a:rPr lang="en-US" sz="1800" dirty="0"/>
              <a:t> = </a:t>
            </a:r>
            <a:r>
              <a:rPr lang="en-US" sz="1800" i="1" dirty="0"/>
              <a:t>n</a:t>
            </a:r>
            <a:r>
              <a:rPr lang="en-US" sz="1800" dirty="0"/>
              <a:t> − </a:t>
            </a:r>
            <a:r>
              <a:rPr lang="en-US" sz="1800" i="1" dirty="0"/>
              <a:t>k</a:t>
            </a:r>
            <a:r>
              <a:rPr lang="en-US" sz="1800" dirty="0"/>
              <a:t> − 1.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i="1" dirty="0"/>
              <a:t>se</a:t>
            </a:r>
            <a:r>
              <a:rPr lang="en-US" sz="1800" dirty="0"/>
              <a:t>(</a:t>
            </a:r>
            <a:r>
              <a:rPr lang="en-US" sz="1800" i="1" dirty="0" err="1"/>
              <a:t>b</a:t>
            </a:r>
            <a:r>
              <a:rPr lang="en-US" sz="1800" i="1" baseline="-25000" dirty="0" err="1"/>
              <a:t>j</a:t>
            </a:r>
            <a:r>
              <a:rPr lang="en-US" sz="1800" dirty="0"/>
              <a:t>) is the standard error of the estimator </a:t>
            </a:r>
            <a:r>
              <a:rPr lang="en-US" sz="1800" i="1" dirty="0" err="1"/>
              <a:t>b</a:t>
            </a:r>
            <a:r>
              <a:rPr lang="en-US" sz="1800" i="1" baseline="-25000" dirty="0" err="1"/>
              <a:t>j</a:t>
            </a:r>
            <a:r>
              <a:rPr lang="en-US" sz="1800" dirty="0"/>
              <a:t>.</a:t>
            </a:r>
            <a:endParaRPr lang="en-IN" sz="1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84EF42-2358-4D8E-AB81-20E3EB4700B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320322"/>
            <a:ext cx="3545174" cy="39723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If the hypothesized value is zero,</a:t>
            </a:r>
            <a:endParaRPr lang="en-IN" sz="18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D1054E6-3068-49A0-B5C5-0A3D27DEF0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4292945"/>
              </p:ext>
            </p:extLst>
          </p:nvPr>
        </p:nvGraphicFramePr>
        <p:xfrm>
          <a:off x="4006850" y="3151188"/>
          <a:ext cx="11811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180800" imgH="723600" progId="Equation.DSMT4">
                  <p:embed/>
                </p:oleObj>
              </mc:Choice>
              <mc:Fallback>
                <p:oleObj name="Equation" r:id="rId4" imgW="1180800" imgH="723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06850" y="3151188"/>
                        <a:ext cx="1181100" cy="723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ACA20F-2D3A-4B19-BBC8-0C61A8A3293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948661"/>
            <a:ext cx="4279692" cy="3984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the competing hypotheses are</a:t>
            </a:r>
            <a:endParaRPr lang="en-IN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C83A8F8-6E3E-4EC3-94BA-6152EFA2B7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1743696"/>
              </p:ext>
            </p:extLst>
          </p:nvPr>
        </p:nvGraphicFramePr>
        <p:xfrm>
          <a:off x="4806950" y="4013200"/>
          <a:ext cx="23622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361960" imgH="342720" progId="Equation.DSMT4">
                  <p:embed/>
                </p:oleObj>
              </mc:Choice>
              <mc:Fallback>
                <p:oleObj name="Equation" r:id="rId6" imgW="2361960" imgH="342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06950" y="4013200"/>
                        <a:ext cx="23622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652DD0-C114-4CE2-A0A3-420B9263CD4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419601"/>
            <a:ext cx="8229600" cy="737016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If the null hypothesis is not rejected, </a:t>
            </a:r>
            <a:r>
              <a:rPr lang="en-US" sz="1800" i="1" dirty="0" err="1"/>
              <a:t>x</a:t>
            </a:r>
            <a:r>
              <a:rPr lang="en-US" sz="1800" i="1" baseline="-25000" dirty="0" err="1"/>
              <a:t>j</a:t>
            </a:r>
            <a:r>
              <a:rPr lang="en-US" sz="1800" dirty="0"/>
              <a:t> is not significant.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If the null hypothesis is rejected, </a:t>
            </a:r>
            <a:r>
              <a:rPr lang="en-US" sz="1800" i="1" dirty="0" err="1"/>
              <a:t>x</a:t>
            </a:r>
            <a:r>
              <a:rPr lang="en-US" sz="1800" i="1" baseline="-25000" dirty="0" err="1"/>
              <a:t>j</a:t>
            </a:r>
            <a:r>
              <a:rPr lang="en-US" sz="1800" dirty="0"/>
              <a:t> is significant.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94E4A4D-D908-4BAA-80E0-1BAA9579DB69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5181601"/>
            <a:ext cx="5299023" cy="45470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Note that the testing framework for the intercept</a:t>
            </a:r>
            <a:endParaRPr lang="en-IN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F16B643-06C0-49BC-BA35-3AE5FCFDC9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0228039"/>
              </p:ext>
            </p:extLst>
          </p:nvPr>
        </p:nvGraphicFramePr>
        <p:xfrm>
          <a:off x="5732463" y="5264150"/>
          <a:ext cx="11938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193760" imgH="304560" progId="Equation.DSMT4">
                  <p:embed/>
                </p:oleObj>
              </mc:Choice>
              <mc:Fallback>
                <p:oleObj name="Equation" r:id="rId8" imgW="119376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32463" y="5264150"/>
                        <a:ext cx="11938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7153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4A609-EB10-4216-B0AB-8A920849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10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4FE0D-5E77-40E2-B448-9296BA32A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5553856" cy="40848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Example: introductory case and a model given by</a:t>
            </a:r>
            <a:endParaRPr lang="en-IN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6A91636-BB32-4529-BF18-D336B061E9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5356257"/>
              </p:ext>
            </p:extLst>
          </p:nvPr>
        </p:nvGraphicFramePr>
        <p:xfrm>
          <a:off x="881063" y="2060575"/>
          <a:ext cx="31242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124080" imgH="330120" progId="Equation.DSMT4">
                  <p:embed/>
                </p:oleObj>
              </mc:Choice>
              <mc:Fallback>
                <p:oleObj name="Equation" r:id="rId2" imgW="3124080" imgH="33012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76A91636-BB32-4529-BF18-D336B061E9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81063" y="2060575"/>
                        <a:ext cx="31242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Table 11">
            <a:extLst>
              <a:ext uri="{FF2B5EF4-FFF2-40B4-BE49-F238E27FC236}">
                <a16:creationId xmlns:a16="http://schemas.microsoft.com/office/drawing/2014/main" id="{31AD2CC3-A672-4CEC-A7C2-DA5608210B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073421"/>
              </p:ext>
            </p:extLst>
          </p:nvPr>
        </p:nvGraphicFramePr>
        <p:xfrm>
          <a:off x="685800" y="2520124"/>
          <a:ext cx="82296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90478395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803637405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439633832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751477394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2773135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10422425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4934685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Coefficients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Standard Error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t</a:t>
                      </a:r>
                      <a:r>
                        <a:rPr lang="en-IN" dirty="0"/>
                        <a:t> Stat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p</a:t>
                      </a:r>
                      <a:r>
                        <a:rPr lang="en-IN" dirty="0"/>
                        <a:t>-value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Lower 95%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Upper 95%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9937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Intercept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0.1269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0.1822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0.696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4163" indent="0" algn="ctr"/>
                      <a:r>
                        <a:rPr lang="en-IN" dirty="0"/>
                        <a:t>0.492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−0.2470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0.5008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5877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3.2754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0.6723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4.872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4.3E-05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1.8960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4.6549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2667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E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R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−0.1153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0.0167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−6.920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1.95E-07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−0.1494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−0.0811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542118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5DBAA5-49A6-487D-9BAF-F5696B3FFFE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477061"/>
            <a:ext cx="354013" cy="355914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EC60BA2-6E61-477D-B1EA-35168117CB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6911546"/>
              </p:ext>
            </p:extLst>
          </p:nvPr>
        </p:nvGraphicFramePr>
        <p:xfrm>
          <a:off x="854075" y="4497388"/>
          <a:ext cx="2451100" cy="296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450880" imgH="330120" progId="Equation.DSMT4">
                  <p:embed/>
                </p:oleObj>
              </mc:Choice>
              <mc:Fallback>
                <p:oleObj name="Equation" r:id="rId4" imgW="2450880" imgH="330120" progId="Equation.DSMT4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5EC60BA2-6E61-477D-B1EA-35168117CB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4075" y="4497388"/>
                        <a:ext cx="2451100" cy="296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A11FB-79E1-4BEF-A7AC-B7FECBEE7B5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905532"/>
            <a:ext cx="8229600" cy="1030574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The p-value is approximately zero, reject the null hypothesis.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At the 5% significance level, B</a:t>
            </a:r>
            <a:r>
              <a:rPr lang="en-US" sz="100" dirty="0"/>
              <a:t> </a:t>
            </a:r>
            <a:r>
              <a:rPr lang="en-US" dirty="0"/>
              <a:t>A is significant in explaining winning percentage.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84036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FBDB0-E2A7-44A1-8365-8B83B7E9C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11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11260-CBB3-4C06-896E-CD8F0217A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667062" cy="401818"/>
          </a:xfrm>
        </p:spPr>
        <p:txBody>
          <a:bodyPr/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IN" dirty="0"/>
              <a:t>A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99C5AFA-4133-4296-AB11-64935BAA95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0825586"/>
              </p:ext>
            </p:extLst>
          </p:nvPr>
        </p:nvGraphicFramePr>
        <p:xfrm>
          <a:off x="1150938" y="1603375"/>
          <a:ext cx="10541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54080" imgH="380880" progId="Equation.DSMT4">
                  <p:embed/>
                </p:oleObj>
              </mc:Choice>
              <mc:Fallback>
                <p:oleObj name="Equation" r:id="rId2" imgW="1054080" imgH="3808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50938" y="1603375"/>
                        <a:ext cx="10541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86A1F7-93ED-4BD3-A835-9FB863344D3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211050" y="1600201"/>
            <a:ext cx="2525842" cy="378501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spcBef>
                <a:spcPts val="500"/>
              </a:spcBef>
              <a:buNone/>
            </a:pPr>
            <a:r>
              <a:rPr lang="en-IN" dirty="0"/>
              <a:t>confidence interval for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7D4F463-CADD-4B6E-B3C2-445E14BA07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8328818"/>
              </p:ext>
            </p:extLst>
          </p:nvPr>
        </p:nvGraphicFramePr>
        <p:xfrm>
          <a:off x="4763750" y="1631430"/>
          <a:ext cx="2667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66400" imgH="355320" progId="Equation.DSMT4">
                  <p:embed/>
                </p:oleObj>
              </mc:Choice>
              <mc:Fallback>
                <p:oleObj name="Equation" r:id="rId4" imgW="266400" imgH="355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63750" y="1631430"/>
                        <a:ext cx="2667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53E4EFC-11DC-4D66-983E-4412B4F2796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072298" y="1600202"/>
            <a:ext cx="1298522" cy="401818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IN" dirty="0"/>
              <a:t>is given by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72D4C637-0F81-4D8B-B322-53EBDA8ABE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5175541"/>
              </p:ext>
            </p:extLst>
          </p:nvPr>
        </p:nvGraphicFramePr>
        <p:xfrm>
          <a:off x="6362700" y="1609725"/>
          <a:ext cx="17399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739880" imgH="431640" progId="Equation.DSMT4">
                  <p:embed/>
                </p:oleObj>
              </mc:Choice>
              <mc:Fallback>
                <p:oleObj name="Equation" r:id="rId6" imgW="173988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62700" y="1609725"/>
                        <a:ext cx="17399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556E7F9C-0872-43AA-B5EE-8DBA95D38E9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2131286"/>
            <a:ext cx="8229600" cy="3782334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If the confidence interval for the slope coefficient contains zero, then the explanatory variable is not significant.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If the confidence interval does not contain zero, then the explanatory variable is statistically significant.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Excel provides confidence intervals automatically.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In R, use the function </a:t>
            </a:r>
            <a:r>
              <a:rPr lang="en-US" dirty="0" err="1"/>
              <a:t>confint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7632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4A609-EB10-4216-B0AB-8A920849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12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4FE0D-5E77-40E2-B448-9296BA32A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5553856" cy="40848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Example: introductory case and a model given by</a:t>
            </a:r>
            <a:endParaRPr lang="en-IN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6A91636-BB32-4529-BF18-D336B061E9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4362504"/>
              </p:ext>
            </p:extLst>
          </p:nvPr>
        </p:nvGraphicFramePr>
        <p:xfrm>
          <a:off x="881063" y="2060575"/>
          <a:ext cx="31242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124080" imgH="330120" progId="Equation.DSMT4">
                  <p:embed/>
                </p:oleObj>
              </mc:Choice>
              <mc:Fallback>
                <p:oleObj name="Equation" r:id="rId2" imgW="3124080" imgH="33012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76A91636-BB32-4529-BF18-D336B061E9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81063" y="2060575"/>
                        <a:ext cx="31242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0716AE0-BBAE-4572-8F70-1D79C366E1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881346"/>
              </p:ext>
            </p:extLst>
          </p:nvPr>
        </p:nvGraphicFramePr>
        <p:xfrm>
          <a:off x="685800" y="2520124"/>
          <a:ext cx="82296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90478395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803637405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439633832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751477394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2773135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10422425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4934685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Coefficients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Standard Error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t</a:t>
                      </a:r>
                      <a:r>
                        <a:rPr lang="en-IN" dirty="0"/>
                        <a:t> Stat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p</a:t>
                      </a:r>
                      <a:r>
                        <a:rPr lang="en-IN" dirty="0"/>
                        <a:t>-value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Lower 95%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Upper 95%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9937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Intercept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0.1269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0.1822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0.696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4163" indent="0" algn="ctr"/>
                      <a:r>
                        <a:rPr lang="en-IN" dirty="0"/>
                        <a:t>0.492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−0.2470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0.5008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5877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3.2754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0.6723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4.872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4.3E-05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1.8960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4.6549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2667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E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R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−0.1153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0.0167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−6.920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1.95E-07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−0.1494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−0.0811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542118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5DBAA5-49A6-487D-9BAF-F5696B3FFFE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477061"/>
            <a:ext cx="354013" cy="355914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EC60BA2-6E61-477D-B1EA-35168117CB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7894014"/>
              </p:ext>
            </p:extLst>
          </p:nvPr>
        </p:nvGraphicFramePr>
        <p:xfrm>
          <a:off x="862013" y="4497388"/>
          <a:ext cx="2552700" cy="296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552400" imgH="330120" progId="Equation.DSMT4">
                  <p:embed/>
                </p:oleObj>
              </mc:Choice>
              <mc:Fallback>
                <p:oleObj name="Equation" r:id="rId4" imgW="2552400" imgH="330120" progId="Equation.DSMT4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5EC60BA2-6E61-477D-B1EA-35168117CB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62013" y="4497388"/>
                        <a:ext cx="2552700" cy="296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A11FB-79E1-4BEF-A7AC-B7FECBEE7B5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905532"/>
            <a:ext cx="8229600" cy="73326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Since the 95% confidence interval does not contain the value zero, we can conclude that E</a:t>
            </a:r>
            <a:r>
              <a:rPr lang="en-US" sz="100" dirty="0"/>
              <a:t> </a:t>
            </a:r>
            <a:r>
              <a:rPr lang="en-US" dirty="0"/>
              <a:t>R</a:t>
            </a:r>
            <a:r>
              <a:rPr lang="en-US" sz="100" dirty="0"/>
              <a:t> </a:t>
            </a:r>
            <a:r>
              <a:rPr lang="en-US" dirty="0"/>
              <a:t>A is significant in explaining the winning percentage.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1656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3CE04-6A8F-4FD2-9E9C-7FA31135F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13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9C922-EA14-4F84-901C-9C8BBD7B6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678303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Capital Asset Pricing Model (C</a:t>
            </a:r>
            <a:r>
              <a:rPr lang="en-US" sz="100" dirty="0"/>
              <a:t> </a:t>
            </a:r>
            <a:r>
              <a:rPr lang="en-US" dirty="0"/>
              <a:t>A</a:t>
            </a:r>
            <a:r>
              <a:rPr lang="en-US" sz="100" dirty="0"/>
              <a:t> </a:t>
            </a:r>
            <a:r>
              <a:rPr lang="en-US" dirty="0"/>
              <a:t>P</a:t>
            </a:r>
            <a:r>
              <a:rPr lang="en-US" sz="100" dirty="0"/>
              <a:t> </a:t>
            </a:r>
            <a:r>
              <a:rPr lang="en-US" dirty="0"/>
              <a:t>M): expresses the risk-adjusted return of an asset as a function of a the risk-adjusted market return.</a:t>
            </a:r>
            <a:endParaRPr lang="en-IN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D800C37-F4B4-4504-8E6D-1834017407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5296556"/>
              </p:ext>
            </p:extLst>
          </p:nvPr>
        </p:nvGraphicFramePr>
        <p:xfrm>
          <a:off x="3130550" y="2540000"/>
          <a:ext cx="28956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895480" imgH="431640" progId="Equation.DSMT4">
                  <p:embed/>
                </p:oleObj>
              </mc:Choice>
              <mc:Fallback>
                <p:oleObj name="Equation" r:id="rId2" imgW="289548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30550" y="2540000"/>
                        <a:ext cx="28956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EC85D-23FB-43F3-9716-A6759A680BF2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200401"/>
            <a:ext cx="8229600" cy="1177635"/>
          </a:xfrm>
        </p:spPr>
        <p:txBody>
          <a:bodyPr/>
          <a:lstStyle/>
          <a:p>
            <a:pPr marL="292608" indent="-292608"/>
            <a:r>
              <a:rPr lang="en-US" i="1" dirty="0"/>
              <a:t>R</a:t>
            </a:r>
            <a:r>
              <a:rPr lang="en-US" dirty="0"/>
              <a:t> is the rate of return on a stock or portfolio.</a:t>
            </a:r>
          </a:p>
          <a:p>
            <a:pPr marL="292608" indent="-292608"/>
            <a:r>
              <a:rPr lang="en-US" i="1" dirty="0"/>
              <a:t>R</a:t>
            </a:r>
            <a:r>
              <a:rPr lang="en-US" i="1" baseline="-25000" dirty="0"/>
              <a:t>M</a:t>
            </a:r>
            <a:r>
              <a:rPr lang="en-US" dirty="0"/>
              <a:t> is the market return (typically the S&amp;P 500).</a:t>
            </a:r>
          </a:p>
          <a:p>
            <a:pPr marL="292608" indent="-292608"/>
            <a:r>
              <a:rPr lang="en-US" i="1" dirty="0"/>
              <a:t>R</a:t>
            </a:r>
            <a:r>
              <a:rPr lang="en-US" i="1" baseline="-25000" dirty="0"/>
              <a:t>f</a:t>
            </a:r>
            <a:r>
              <a:rPr lang="en-US" dirty="0"/>
              <a:t> is the risk-free interest rate (typically a Treasury bill).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7CC9B6-9D46-42A1-962E-DCA2D810601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447309"/>
            <a:ext cx="442210" cy="452202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EEF0D56-228F-4F40-A2C4-D753D27E02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0639455"/>
              </p:ext>
            </p:extLst>
          </p:nvPr>
        </p:nvGraphicFramePr>
        <p:xfrm>
          <a:off x="885825" y="4468813"/>
          <a:ext cx="8128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812520" imgH="291960" progId="Equation.DSMT4">
                  <p:embed/>
                </p:oleObj>
              </mc:Choice>
              <mc:Fallback>
                <p:oleObj name="Equation" r:id="rId4" imgW="81252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5825" y="4468813"/>
                        <a:ext cx="8128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7D3CE5-C9D0-43CC-9F83-7C8AB704A2CF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828800" y="4447308"/>
            <a:ext cx="2248525" cy="452203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dirty="0"/>
              <a:t>are used in place of</a:t>
            </a:r>
            <a:endParaRPr lang="en-IN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91EA922-DFCD-4D05-AAE1-E73393E862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1141860"/>
              </p:ext>
            </p:extLst>
          </p:nvPr>
        </p:nvGraphicFramePr>
        <p:xfrm>
          <a:off x="4110220" y="4481868"/>
          <a:ext cx="9652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965160" imgH="330120" progId="Equation.DSMT4">
                  <p:embed/>
                </p:oleObj>
              </mc:Choice>
              <mc:Fallback>
                <p:oleObj name="Equation" r:id="rId6" imgW="96516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10220" y="4481868"/>
                        <a:ext cx="9652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1918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74FD8-EDD3-4561-BD48-D16FFF904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14</a:t>
            </a:r>
            <a:endParaRPr lang="en-IN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41423339-1DDF-4556-921E-CA7F5B4284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9602094"/>
              </p:ext>
            </p:extLst>
          </p:nvPr>
        </p:nvGraphicFramePr>
        <p:xfrm>
          <a:off x="566738" y="1600200"/>
          <a:ext cx="29337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933640" imgH="431640" progId="Equation.DSMT4">
                  <p:embed/>
                </p:oleObj>
              </mc:Choice>
              <mc:Fallback>
                <p:oleObj name="Equation" r:id="rId2" imgW="293364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6738" y="1600200"/>
                        <a:ext cx="29337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181413D6-834B-4CFD-9B40-DD9BEB9F4F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372941"/>
              </p:ext>
            </p:extLst>
          </p:nvPr>
        </p:nvGraphicFramePr>
        <p:xfrm>
          <a:off x="534988" y="2171700"/>
          <a:ext cx="2032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03040" imgH="291960" progId="Equation.DSMT4">
                  <p:embed/>
                </p:oleObj>
              </mc:Choice>
              <mc:Fallback>
                <p:oleObj name="Equation" r:id="rId4" imgW="20304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4988" y="2171700"/>
                        <a:ext cx="2032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50C01-53DC-4A37-8AC3-F7E26FB7B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458" y="2093575"/>
            <a:ext cx="7847351" cy="4247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measures how sensitive the stock’s return is to changes in the market.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D80E54-6BAB-4108-85A8-6540CCCD5E6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592050"/>
            <a:ext cx="2615784" cy="361013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Called the stock’s beta.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39A9B8-F722-4942-BC33-3C343B3D887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018021"/>
            <a:ext cx="457200" cy="38474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0D629D5D-2721-40AD-AA64-35D038120D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0273756"/>
              </p:ext>
            </p:extLst>
          </p:nvPr>
        </p:nvGraphicFramePr>
        <p:xfrm>
          <a:off x="901700" y="3090863"/>
          <a:ext cx="5588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558720" imgH="266400" progId="Equation.DSMT4">
                  <p:embed/>
                </p:oleObj>
              </mc:Choice>
              <mc:Fallback>
                <p:oleObj name="Equation" r:id="rId6" imgW="55872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01700" y="3090863"/>
                        <a:ext cx="5588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715EB6-2A1F-4F39-AEAE-F6F8F638CFC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480070" y="3041755"/>
            <a:ext cx="7266690" cy="361013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any change in the market leads to an identical change in the stock.</a:t>
            </a:r>
            <a:endParaRPr lang="en-IN" sz="1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75474F-59AE-495E-94FA-682635C67A0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3441" y="3475222"/>
            <a:ext cx="380998" cy="362262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30091DD-9901-4AB6-A5AE-F1C2644575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0947558"/>
              </p:ext>
            </p:extLst>
          </p:nvPr>
        </p:nvGraphicFramePr>
        <p:xfrm>
          <a:off x="879475" y="3524250"/>
          <a:ext cx="5588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558720" imgH="266400" progId="Equation.DSMT4">
                  <p:embed/>
                </p:oleObj>
              </mc:Choice>
              <mc:Fallback>
                <p:oleObj name="Equation" r:id="rId8" imgW="55872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79475" y="3524250"/>
                        <a:ext cx="5588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55499EF-00CE-4AFC-A9A6-36A3EAC5D8B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480070" y="3475222"/>
            <a:ext cx="7266690" cy="361013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stock is more aggressive or riskier than the market.</a:t>
            </a:r>
            <a:endParaRPr lang="en-IN" sz="18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F0044AA-B397-45FE-8186-38B7E2D4621F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57200" y="4038601"/>
            <a:ext cx="346364" cy="30249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F454E809-1774-4ADE-A033-46236F99D7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9229769"/>
              </p:ext>
            </p:extLst>
          </p:nvPr>
        </p:nvGraphicFramePr>
        <p:xfrm>
          <a:off x="863600" y="4017963"/>
          <a:ext cx="5588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558720" imgH="266400" progId="Equation.DSMT4">
                  <p:embed/>
                </p:oleObj>
              </mc:Choice>
              <mc:Fallback>
                <p:oleObj name="Equation" r:id="rId10" imgW="55872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63600" y="4017963"/>
                        <a:ext cx="5588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F99B73B-BAA5-492B-A3C9-F54991F4A853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480070" y="3977166"/>
            <a:ext cx="7206730" cy="338526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stock is conservative or less risky than the market.</a:t>
            </a:r>
            <a:endParaRPr lang="en-IN" sz="1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15B9F0E6-4A5D-4334-A2B4-BE22AB9F7F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1864809"/>
              </p:ext>
            </p:extLst>
          </p:nvPr>
        </p:nvGraphicFramePr>
        <p:xfrm>
          <a:off x="550863" y="4468813"/>
          <a:ext cx="246062" cy="187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241200" imgH="215640" progId="Equation.DSMT4">
                  <p:embed/>
                </p:oleObj>
              </mc:Choice>
              <mc:Fallback>
                <p:oleObj name="Equation" r:id="rId12" imgW="241200" imgH="215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50863" y="4468813"/>
                        <a:ext cx="246062" cy="187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37D0377-5A7B-438E-965D-C3F51158B68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69430" y="4366604"/>
            <a:ext cx="7817370" cy="4270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should be zero, indicate abnormal returns.</a:t>
            </a:r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CD8C4F0-1423-4478-8E67-734EA61492B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87180" y="4863061"/>
            <a:ext cx="5989820" cy="323536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Call the stock’s alpha.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B0BD98D-BE89-45F6-B834-D1E9E17C9619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73440" y="5244060"/>
            <a:ext cx="302415" cy="317292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FC3E0B4E-F9D2-48D7-9176-B84D30F689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5345999"/>
              </p:ext>
            </p:extLst>
          </p:nvPr>
        </p:nvGraphicFramePr>
        <p:xfrm>
          <a:off x="885825" y="5324475"/>
          <a:ext cx="5842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583920" imgH="228600" progId="Equation.DSMT4">
                  <p:embed/>
                </p:oleObj>
              </mc:Choice>
              <mc:Fallback>
                <p:oleObj name="Equation" r:id="rId14" imgW="5839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85825" y="5324475"/>
                        <a:ext cx="5842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FF5EE12-1F8D-4A44-B86E-36647E85320C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551708" y="5244060"/>
            <a:ext cx="7070360" cy="332282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IN" sz="1800" dirty="0"/>
              <a:t>positive abnormal returns.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C77E714B-247C-4398-AD95-1309EEF85435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199" y="5621312"/>
            <a:ext cx="300183" cy="299802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17546E24-F6DC-4EDD-8E3A-BC1AA24928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5824027"/>
              </p:ext>
            </p:extLst>
          </p:nvPr>
        </p:nvGraphicFramePr>
        <p:xfrm>
          <a:off x="895350" y="5657850"/>
          <a:ext cx="5842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583920" imgH="228600" progId="Equation.DSMT4">
                  <p:embed/>
                </p:oleObj>
              </mc:Choice>
              <mc:Fallback>
                <p:oleObj name="Equation" r:id="rId16" imgW="5839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895350" y="5657850"/>
                        <a:ext cx="5842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39643C7-8F7E-4B33-B9ED-9E378D1BB5D3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1569954" y="5621312"/>
            <a:ext cx="7135318" cy="344773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IN" sz="1800" dirty="0"/>
              <a:t>negative abnormal returns.</a:t>
            </a:r>
          </a:p>
        </p:txBody>
      </p:sp>
    </p:spTree>
    <p:extLst>
      <p:ext uri="{BB962C8B-B14F-4D97-AF65-F5344CB8AC3E}">
        <p14:creationId xmlns:p14="http://schemas.microsoft.com/office/powerpoint/2010/main" val="1979112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2F0A5-DBE9-4C1C-9211-FEC024825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15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5EB7B-518D-4F7D-9888-90FF47E6C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333530"/>
          </a:xfrm>
        </p:spPr>
        <p:txBody>
          <a:bodyPr>
            <a:no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Example: Johnson &amp; Johnson monthly stock returns.</a:t>
            </a:r>
            <a:endParaRPr lang="en-I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0231C7EB-BD53-4DD5-A13D-1DFCF6F9CF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541752"/>
              </p:ext>
            </p:extLst>
          </p:nvPr>
        </p:nvGraphicFramePr>
        <p:xfrm>
          <a:off x="1524000" y="2012430"/>
          <a:ext cx="6096000" cy="1711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00920177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1786300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5772682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5706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Month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i="1" dirty="0"/>
                        <a:t>R</a:t>
                      </a:r>
                      <a:r>
                        <a:rPr lang="en-IN" sz="1600" dirty="0"/>
                        <a:t> − </a:t>
                      </a:r>
                      <a:r>
                        <a:rPr lang="en-IN" sz="1600" i="1" dirty="0"/>
                        <a:t>R</a:t>
                      </a:r>
                      <a:r>
                        <a:rPr lang="en-IN" sz="1600" i="1" baseline="-25000" dirty="0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i="1" dirty="0"/>
                        <a:t>R</a:t>
                      </a:r>
                      <a:r>
                        <a:rPr lang="en-IN" sz="1600" i="1" baseline="-25000" dirty="0"/>
                        <a:t>M</a:t>
                      </a:r>
                      <a:r>
                        <a:rPr lang="en-IN" sz="1600" dirty="0"/>
                        <a:t> − </a:t>
                      </a:r>
                      <a:r>
                        <a:rPr lang="en-IN" sz="1600" i="1" dirty="0"/>
                        <a:t>R</a:t>
                      </a:r>
                      <a:r>
                        <a:rPr lang="en-IN" sz="1600" i="1" baseline="-25000" dirty="0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2356679"/>
                  </a:ext>
                </a:extLst>
              </a:tr>
              <a:tr h="280400">
                <a:tc>
                  <a:txBody>
                    <a:bodyPr/>
                    <a:lstStyle/>
                    <a:p>
                      <a:r>
                        <a:rPr lang="en-IN" sz="1600" dirty="0"/>
                        <a:t>Jan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2012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−0.0129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0.4403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42080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600" dirty="0"/>
                        <a:t>Feb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2012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0.0216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0.0304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4465307"/>
                  </a:ext>
                </a:extLst>
              </a:tr>
              <a:tr h="298970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516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600" dirty="0"/>
                        <a:t>Dec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2016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−0.0221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0.0128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7850131"/>
                  </a:ext>
                </a:extLst>
              </a:tr>
            </a:tbl>
          </a:graphicData>
        </a:graphic>
      </p:graphicFrame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FFBC2E19-FEEC-4F93-A039-FC7F8B3F1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782741"/>
              </p:ext>
            </p:extLst>
          </p:nvPr>
        </p:nvGraphicFramePr>
        <p:xfrm>
          <a:off x="457200" y="3810500"/>
          <a:ext cx="8229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1378256974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140778321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4221670446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847136925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118637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Coefficients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Standard Error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i="1" dirty="0"/>
                        <a:t>t</a:t>
                      </a:r>
                      <a:r>
                        <a:rPr lang="en-IN" sz="1600" dirty="0"/>
                        <a:t> Stat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i="1" dirty="0"/>
                        <a:t>p</a:t>
                      </a:r>
                      <a:r>
                        <a:rPr lang="en-IN" sz="1600" dirty="0"/>
                        <a:t>-value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6282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Intercept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0.0048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0.0042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1.127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0.2645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7494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i="1" dirty="0"/>
                        <a:t>R</a:t>
                      </a:r>
                      <a:r>
                        <a:rPr lang="en-IN" sz="1600" i="1" baseline="-25000" dirty="0"/>
                        <a:t>M</a:t>
                      </a:r>
                      <a:r>
                        <a:rPr lang="en-IN" sz="1600" dirty="0"/>
                        <a:t> − </a:t>
                      </a:r>
                      <a:r>
                        <a:rPr lang="en-IN" sz="1600" i="1" dirty="0"/>
                        <a:t>R</a:t>
                      </a:r>
                      <a:r>
                        <a:rPr lang="en-IN" sz="1600" i="1" baseline="-25000" dirty="0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0.7503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0.1391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5.395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1.32E-06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396400"/>
                  </a:ext>
                </a:extLst>
              </a:tr>
            </a:tbl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29084C-EC03-404F-AF51-1A37193E923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4982980"/>
            <a:ext cx="8229600" cy="9868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a. At the 5% significance level, is the beta coefficient less than one?</a:t>
            </a:r>
          </a:p>
          <a:p>
            <a:pPr marL="0" indent="0">
              <a:buNone/>
            </a:pPr>
            <a:r>
              <a:rPr lang="en-US" dirty="0"/>
              <a:t>b. At the 5% significance level, are there abnormal returns? In other words, is the alpha coefficient significantly different from zero?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4111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52F0B-9B94-4D80-9E6B-AAFFD9718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16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3253E-3346-41F9-9A56-05B23C3E5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3450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Example, continued.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BAE39B-0B9D-4C85-9928-79E3F0D3257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133599"/>
            <a:ext cx="8229600" cy="47468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a. Formulate the competing hypotheses.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FC3268-4411-423E-874D-B156C445B7B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743200"/>
            <a:ext cx="395788" cy="30230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9E8CB4FA-4144-4D5D-B429-88BB49D22A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0031773"/>
              </p:ext>
            </p:extLst>
          </p:nvPr>
        </p:nvGraphicFramePr>
        <p:xfrm>
          <a:off x="865188" y="2733675"/>
          <a:ext cx="1025525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15920" imgH="304560" progId="Equation.DSMT4">
                  <p:embed/>
                </p:oleObj>
              </mc:Choice>
              <mc:Fallback>
                <p:oleObj name="Equation" r:id="rId2" imgW="101592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65188" y="2733675"/>
                        <a:ext cx="1025525" cy="306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8D0AD-E7DF-4CD2-8539-20E0D967F06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220389"/>
            <a:ext cx="367515" cy="294803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34D48C8B-EFD5-44FD-9B4D-412746CDE6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9061434"/>
              </p:ext>
            </p:extLst>
          </p:nvPr>
        </p:nvGraphicFramePr>
        <p:xfrm>
          <a:off x="849313" y="3227388"/>
          <a:ext cx="10287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028520" imgH="304560" progId="Equation.DSMT4">
                  <p:embed/>
                </p:oleObj>
              </mc:Choice>
              <mc:Fallback>
                <p:oleObj name="Equation" r:id="rId4" imgW="102852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9313" y="3227388"/>
                        <a:ext cx="10287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F1575FA-D317-45AC-B8AF-4AE31A872A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3440" y="3843732"/>
            <a:ext cx="394740" cy="29105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40F8FE2-21E1-4BFA-B392-CFF31F676A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3712266"/>
              </p:ext>
            </p:extLst>
          </p:nvPr>
        </p:nvGraphicFramePr>
        <p:xfrm>
          <a:off x="995363" y="3706813"/>
          <a:ext cx="55372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5537160" imgH="571320" progId="Equation.DSMT4">
                  <p:embed/>
                </p:oleObj>
              </mc:Choice>
              <mc:Fallback>
                <p:oleObj name="Equation" r:id="rId6" imgW="5537160" imgH="571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95363" y="3706813"/>
                        <a:ext cx="55372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8C6FF34-CD96-4657-824B-70240D163BB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87180" y="4495800"/>
            <a:ext cx="1798820" cy="34165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The p-value is</a:t>
            </a:r>
          </a:p>
        </p:txBody>
      </p:sp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926A547A-CE38-4A57-B32B-E8092FEF0C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951498"/>
              </p:ext>
            </p:extLst>
          </p:nvPr>
        </p:nvGraphicFramePr>
        <p:xfrm>
          <a:off x="2320925" y="4549775"/>
          <a:ext cx="22606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260440" imgH="342720" progId="Equation.DSMT4">
                  <p:embed/>
                </p:oleObj>
              </mc:Choice>
              <mc:Fallback>
                <p:oleObj name="Equation" r:id="rId8" imgW="2260440" imgH="342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20925" y="4549775"/>
                        <a:ext cx="22606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2F522B5-A6C1-4378-85E8-048762A80381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671310" y="4540863"/>
            <a:ext cx="4091690" cy="361637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We reject </a:t>
            </a:r>
            <a:r>
              <a:rPr lang="en-US" sz="1800" i="1" dirty="0"/>
              <a:t>H</a:t>
            </a:r>
            <a:r>
              <a:rPr lang="en-US" sz="1800" baseline="-25000" dirty="0"/>
              <a:t>0</a:t>
            </a:r>
            <a:r>
              <a:rPr lang="en-US" sz="1800" dirty="0"/>
              <a:t> and conclude the return on</a:t>
            </a:r>
            <a:endParaRPr lang="en-IN" sz="18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1A2BDC0-64B7-43E6-B084-A7A177483C8E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73440" y="4931006"/>
            <a:ext cx="8213360" cy="363511"/>
          </a:xfrm>
        </p:spPr>
        <p:txBody>
          <a:bodyPr/>
          <a:lstStyle/>
          <a:p>
            <a:pPr marL="292608" indent="0">
              <a:lnSpc>
                <a:spcPct val="90000"/>
              </a:lnSpc>
              <a:buNone/>
            </a:pPr>
            <a:r>
              <a:rPr lang="en-US" sz="1800" dirty="0"/>
              <a:t>the J&amp;J stock is less risky than the return on the market.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147457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latin typeface="+mn-lt"/>
              </a:rPr>
              <a:t>Chapter 15 Learning Objectives (L</a:t>
            </a:r>
            <a:r>
              <a:rPr lang="en-US" sz="100" dirty="0">
                <a:latin typeface="+mn-lt"/>
              </a:rPr>
              <a:t> </a:t>
            </a:r>
            <a:r>
              <a:rPr lang="en-US" sz="3600" dirty="0" err="1">
                <a:latin typeface="+mn-lt"/>
              </a:rPr>
              <a:t>Os</a:t>
            </a:r>
            <a:r>
              <a:rPr lang="en-US" sz="3600" dirty="0">
                <a:latin typeface="+mn-lt"/>
              </a:rPr>
              <a:t>)</a:t>
            </a:r>
            <a:endParaRPr lang="en-US" sz="3600" noProof="0" dirty="0">
              <a:latin typeface="+mn-lt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39825" indent="-1139825">
              <a:buSzPct val="150000"/>
              <a:buNone/>
            </a:pP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L</a:t>
            </a:r>
            <a:r>
              <a:rPr lang="en-US" sz="1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O 15.1</a:t>
            </a:r>
            <a:r>
              <a:rPr lang="en-US" sz="2400" b="1" noProof="0" dirty="0">
                <a:solidFill>
                  <a:srgbClr val="009C9E"/>
                </a:solidFill>
                <a:latin typeface="+mn-lt"/>
              </a:rPr>
              <a:t>   </a:t>
            </a:r>
            <a:r>
              <a:rPr lang="en-US" sz="2400" dirty="0">
                <a:latin typeface="+mn-lt"/>
              </a:rPr>
              <a:t>Conduct a tests of significance.</a:t>
            </a:r>
            <a:endParaRPr lang="en-US" sz="2400" noProof="0" dirty="0">
              <a:latin typeface="+mn-lt"/>
            </a:endParaRPr>
          </a:p>
          <a:p>
            <a:pPr marL="1139825" indent="-1139825">
              <a:buSzPct val="150000"/>
              <a:buNone/>
            </a:pP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L</a:t>
            </a:r>
            <a:r>
              <a:rPr lang="en-US" sz="1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O 15.2</a:t>
            </a:r>
            <a:r>
              <a:rPr lang="en-US" sz="2400" b="1" noProof="0" dirty="0">
                <a:solidFill>
                  <a:srgbClr val="009C9E"/>
                </a:solidFill>
                <a:latin typeface="+mn-lt"/>
              </a:rPr>
              <a:t>   </a:t>
            </a:r>
            <a:r>
              <a:rPr lang="en-US" sz="2400" dirty="0">
                <a:latin typeface="+mn-lt"/>
              </a:rPr>
              <a:t>Conduct a general test of linear restrictions.</a:t>
            </a:r>
            <a:endParaRPr lang="en-US" sz="2400" noProof="0" dirty="0">
              <a:latin typeface="+mn-lt"/>
            </a:endParaRPr>
          </a:p>
          <a:p>
            <a:pPr marL="1139825" indent="-1139825">
              <a:buSzPct val="150000"/>
              <a:buNone/>
            </a:pP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L</a:t>
            </a:r>
            <a:r>
              <a:rPr lang="en-US" sz="1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O 15.3   </a:t>
            </a:r>
            <a:r>
              <a:rPr lang="en-US" sz="2400" dirty="0">
                <a:latin typeface="+mn-lt"/>
              </a:rPr>
              <a:t>Calculate and interpret confidence intervals and prediction intervals.</a:t>
            </a:r>
            <a:endParaRPr lang="en-US" sz="2400" noProof="0" dirty="0">
              <a:latin typeface="+mn-lt"/>
            </a:endParaRPr>
          </a:p>
          <a:p>
            <a:pPr marL="1139825" indent="-1139825">
              <a:buNone/>
            </a:pP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L</a:t>
            </a:r>
            <a:r>
              <a:rPr lang="en-US" sz="1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O 15.4   </a:t>
            </a:r>
            <a:r>
              <a:rPr lang="en-US" sz="2400" dirty="0">
                <a:latin typeface="+mn-lt"/>
              </a:rPr>
              <a:t>Address common violations of the O</a:t>
            </a:r>
            <a:r>
              <a:rPr lang="en-US" sz="100" dirty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L</a:t>
            </a:r>
            <a:r>
              <a:rPr lang="en-US" sz="100" dirty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S assumptions.</a:t>
            </a:r>
            <a:endParaRPr lang="en-US" sz="2400" noProof="0" dirty="0">
              <a:latin typeface="+mn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5CF10-133D-4CDE-A566-DD6A9F155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17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DE40F-0B64-49AB-A301-1D3063664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83431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b. Formulate the competing hypotheses.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E08662-BD22-489A-82C2-660DC3CCEA7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286000"/>
            <a:ext cx="457200" cy="33478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6105D04-B14F-4726-BDAE-EECD8E5867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5250118"/>
              </p:ext>
            </p:extLst>
          </p:nvPr>
        </p:nvGraphicFramePr>
        <p:xfrm>
          <a:off x="925513" y="2309813"/>
          <a:ext cx="9652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65160" imgH="304560" progId="Equation.DSMT4">
                  <p:embed/>
                </p:oleObj>
              </mc:Choice>
              <mc:Fallback>
                <p:oleObj name="Equation" r:id="rId2" imgW="96516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25513" y="2309813"/>
                        <a:ext cx="9652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085A5B-7C96-4504-B1D6-77B47223BDA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1" y="2819400"/>
            <a:ext cx="502170" cy="367259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714ECF60-F278-4B70-9831-CB856B821A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7136676"/>
              </p:ext>
            </p:extLst>
          </p:nvPr>
        </p:nvGraphicFramePr>
        <p:xfrm>
          <a:off x="887413" y="2825750"/>
          <a:ext cx="9906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990360" imgH="304560" progId="Equation.DSMT4">
                  <p:embed/>
                </p:oleObj>
              </mc:Choice>
              <mc:Fallback>
                <p:oleObj name="Equation" r:id="rId4" imgW="99036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7413" y="2825750"/>
                        <a:ext cx="9906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8A2918-A31B-4879-A992-BABE628A854B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352800"/>
            <a:ext cx="8229600" cy="160020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The p-value is 0.2645. We cannot reject </a:t>
            </a:r>
            <a:r>
              <a:rPr lang="en-US" sz="1800" i="1" dirty="0"/>
              <a:t>H</a:t>
            </a:r>
            <a:r>
              <a:rPr lang="en-US" sz="1800" baseline="-25000" dirty="0"/>
              <a:t>0</a:t>
            </a:r>
            <a:r>
              <a:rPr lang="en-US" sz="1800" dirty="0"/>
              <a:t>. We cannot conclude that there are abnormal return for J&amp;J stock.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84311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2DD92-292B-4F6B-8B4C-B8A059175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1</a:t>
            </a:r>
            <a:endParaRPr lang="en-IN" sz="1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8C658-F0B7-48DB-B661-1C220B684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The significance tests can also be referred to as tests of linear restrictions.</a:t>
            </a:r>
          </a:p>
          <a:p>
            <a:pPr>
              <a:lnSpc>
                <a:spcPct val="90000"/>
              </a:lnSpc>
            </a:pPr>
            <a:r>
              <a:rPr lang="en-US" dirty="0"/>
              <a:t>The two-tailed </a:t>
            </a:r>
            <a:r>
              <a:rPr lang="en-US" i="1" dirty="0"/>
              <a:t>t</a:t>
            </a:r>
            <a:r>
              <a:rPr lang="en-US" dirty="0"/>
              <a:t>-test is a test of one linear restriction about a single slope coefficient.</a:t>
            </a:r>
          </a:p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i="1" dirty="0"/>
              <a:t>F</a:t>
            </a:r>
            <a:r>
              <a:rPr lang="en-US" dirty="0"/>
              <a:t> test is a test of </a:t>
            </a:r>
            <a:r>
              <a:rPr lang="en-US" i="1" dirty="0"/>
              <a:t>k</a:t>
            </a:r>
            <a:r>
              <a:rPr lang="en-US" dirty="0"/>
              <a:t> linear restrictions that determines about all the slope coefficients.</a:t>
            </a:r>
          </a:p>
          <a:p>
            <a:pPr>
              <a:lnSpc>
                <a:spcPct val="90000"/>
              </a:lnSpc>
            </a:pPr>
            <a:r>
              <a:rPr lang="en-US" dirty="0"/>
              <a:t>The partial F test is a general test of linear restrictions.</a:t>
            </a:r>
          </a:p>
          <a:p>
            <a:pPr>
              <a:lnSpc>
                <a:spcPct val="90000"/>
              </a:lnSpc>
            </a:pPr>
            <a:r>
              <a:rPr lang="en-US" dirty="0"/>
              <a:t>We can apply this test to any subset of the regression coefficients.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7788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42724-09B9-4ADB-9E7A-7CFD6C8F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652C4-D5FB-41EE-B7CC-F92F76ED7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846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a multiple regression model with three explanatory variables</a:t>
            </a:r>
            <a:endParaRPr lang="en-IN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876F503-1932-481A-A06A-3F1F0314AE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5016099"/>
              </p:ext>
            </p:extLst>
          </p:nvPr>
        </p:nvGraphicFramePr>
        <p:xfrm>
          <a:off x="638175" y="2101850"/>
          <a:ext cx="30734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73320" imgH="330120" progId="Equation.DSMT4">
                  <p:embed/>
                </p:oleObj>
              </mc:Choice>
              <mc:Fallback>
                <p:oleObj name="Equation" r:id="rId2" imgW="307332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8175" y="2101850"/>
                        <a:ext cx="30734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F14A90-66F0-4FAE-9453-347621399E3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8251"/>
            <a:ext cx="3335311" cy="389742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Use a t-test for one restriction,</a:t>
            </a:r>
            <a:endParaRPr lang="en-IN" sz="18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4AF10A9-F714-4B0F-96CC-B35F5D1BA4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5903960"/>
              </p:ext>
            </p:extLst>
          </p:nvPr>
        </p:nvGraphicFramePr>
        <p:xfrm>
          <a:off x="3784600" y="2681288"/>
          <a:ext cx="6223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622080" imgH="304560" progId="Equation.DSMT4">
                  <p:embed/>
                </p:oleObj>
              </mc:Choice>
              <mc:Fallback>
                <p:oleObj name="Equation" r:id="rId4" imgW="62208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84600" y="2681288"/>
                        <a:ext cx="6223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86557A-ECCF-4842-A4E4-A4693B83D94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139191"/>
            <a:ext cx="3725056" cy="35351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Use an F test for three restrictions,</a:t>
            </a:r>
            <a:endParaRPr lang="en-IN" sz="1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8E73C1B7-ADCB-46E4-ADC7-8E27887F73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681504"/>
              </p:ext>
            </p:extLst>
          </p:nvPr>
        </p:nvGraphicFramePr>
        <p:xfrm>
          <a:off x="4222750" y="3148013"/>
          <a:ext cx="14986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498320" imgH="304560" progId="Equation.DSMT4">
                  <p:embed/>
                </p:oleObj>
              </mc:Choice>
              <mc:Fallback>
                <p:oleObj name="Equation" r:id="rId6" imgW="149832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22750" y="3148013"/>
                        <a:ext cx="14986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9B1E51-4D4D-4699-B9FF-8CDC617CCFC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656350"/>
            <a:ext cx="8229600" cy="43596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can test if </a:t>
            </a:r>
            <a:r>
              <a:rPr lang="en-US" i="1" dirty="0"/>
              <a:t>x</a:t>
            </a:r>
            <a:r>
              <a:rPr lang="en-US" baseline="-25000" dirty="0"/>
              <a:t>2</a:t>
            </a:r>
            <a:r>
              <a:rPr lang="en-US" dirty="0"/>
              <a:t> and </a:t>
            </a:r>
            <a:r>
              <a:rPr lang="en-US" i="1" dirty="0"/>
              <a:t>x</a:t>
            </a:r>
            <a:r>
              <a:rPr lang="en-US" baseline="-25000" dirty="0"/>
              <a:t>2</a:t>
            </a:r>
            <a:r>
              <a:rPr lang="en-US" dirty="0"/>
              <a:t> are jointly significant.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5CB37B-4FCD-4A8E-B4CB-C87EFBB3B60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3440" y="4174761"/>
            <a:ext cx="440960" cy="367259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35E9C22C-C352-4FDF-963B-A68C555433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144206"/>
              </p:ext>
            </p:extLst>
          </p:nvPr>
        </p:nvGraphicFramePr>
        <p:xfrm>
          <a:off x="939800" y="4195763"/>
          <a:ext cx="36068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3606480" imgH="304560" progId="Equation.DSMT4">
                  <p:embed/>
                </p:oleObj>
              </mc:Choice>
              <mc:Fallback>
                <p:oleObj name="Equation" r:id="rId8" imgW="360648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39800" y="4195763"/>
                        <a:ext cx="36068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5BC0DF6-3CF6-4B71-AE2C-86B981EE1A5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73440" y="4648200"/>
            <a:ext cx="440960" cy="358515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2C1E8CB-94F8-4110-A731-D5F75AB44E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1145990"/>
              </p:ext>
            </p:extLst>
          </p:nvPr>
        </p:nvGraphicFramePr>
        <p:xfrm>
          <a:off x="882650" y="4684713"/>
          <a:ext cx="32639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3263760" imgH="304560" progId="Equation.DSMT4">
                  <p:embed/>
                </p:oleObj>
              </mc:Choice>
              <mc:Fallback>
                <p:oleObj name="Equation" r:id="rId10" imgW="326376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82650" y="4684713"/>
                        <a:ext cx="32639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23229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79421-0B6F-4E9A-BA00-51ADF1F1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6B4CF-513B-4E96-8704-9875D87E5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43399"/>
          </a:xfrm>
        </p:spPr>
        <p:txBody>
          <a:bodyPr>
            <a:normAutofit/>
          </a:bodyPr>
          <a:lstStyle/>
          <a:p>
            <a:r>
              <a:rPr lang="en-US" dirty="0"/>
              <a:t>To conduct the partial </a:t>
            </a:r>
            <a:r>
              <a:rPr lang="en-US" i="1" dirty="0"/>
              <a:t>F</a:t>
            </a:r>
            <a:r>
              <a:rPr lang="en-US" dirty="0"/>
              <a:t> test, we estimate the model with and without the restrictions.</a:t>
            </a:r>
          </a:p>
          <a:p>
            <a:r>
              <a:rPr lang="en-US" dirty="0"/>
              <a:t>The restricted model is a reduced model where we do not estimate the coefficients that are restricted to a specific value under the null hypothesis.</a:t>
            </a:r>
          </a:p>
          <a:p>
            <a:r>
              <a:rPr lang="en-US" dirty="0"/>
              <a:t>The unrestricted model is a complete model that imposes no restrictions on the coefficients and all the coefficients are estimated.</a:t>
            </a:r>
          </a:p>
          <a:p>
            <a:r>
              <a:rPr lang="en-US" dirty="0"/>
              <a:t>If restrictions are valid and the null hypothesis is true, the error sum of squares of the restricted model, </a:t>
            </a:r>
            <a:r>
              <a:rPr lang="en-US" i="1" dirty="0"/>
              <a:t>S</a:t>
            </a:r>
            <a:r>
              <a:rPr lang="en-US" sz="100" i="1" dirty="0"/>
              <a:t> </a:t>
            </a:r>
            <a:r>
              <a:rPr lang="en-US" i="1" dirty="0" err="1"/>
              <a:t>S</a:t>
            </a:r>
            <a:r>
              <a:rPr lang="en-US" sz="100" i="1" dirty="0"/>
              <a:t> </a:t>
            </a:r>
            <a:r>
              <a:rPr lang="en-US" i="1" dirty="0"/>
              <a:t>E</a:t>
            </a:r>
            <a:r>
              <a:rPr lang="en-US" i="1" baseline="-25000" dirty="0"/>
              <a:t>R</a:t>
            </a:r>
            <a:r>
              <a:rPr lang="en-US" dirty="0"/>
              <a:t>, will not be significantly larger than the error sum of squares of the unrestricted model, </a:t>
            </a:r>
            <a:r>
              <a:rPr lang="en-US" i="1" dirty="0"/>
              <a:t>S</a:t>
            </a:r>
            <a:r>
              <a:rPr lang="en-US" sz="100" i="1" dirty="0"/>
              <a:t> </a:t>
            </a:r>
            <a:r>
              <a:rPr lang="en-US" i="1" dirty="0" err="1"/>
              <a:t>S</a:t>
            </a:r>
            <a:r>
              <a:rPr lang="en-US" sz="100" i="1" dirty="0"/>
              <a:t> </a:t>
            </a:r>
            <a:r>
              <a:rPr lang="en-US" i="1" dirty="0"/>
              <a:t>E</a:t>
            </a:r>
            <a:r>
              <a:rPr lang="en-US" i="1" baseline="-25000" dirty="0"/>
              <a:t>U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8083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FE12D-234A-4816-AA90-D3D1D2DC7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69CED-6BEB-4C9C-A6AA-6311AFFB2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08480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dirty="0"/>
              <a:t>The test is based on the </a:t>
            </a:r>
            <a:r>
              <a:rPr lang="en-US" i="1" dirty="0"/>
              <a:t>F</a:t>
            </a:r>
            <a:r>
              <a:rPr lang="en-US" baseline="-25000" dirty="0"/>
              <a:t>(</a:t>
            </a:r>
            <a:r>
              <a:rPr lang="en-US" i="1" baseline="-25000" dirty="0"/>
              <a:t>df</a:t>
            </a:r>
            <a:r>
              <a:rPr lang="en-US" baseline="-25000" dirty="0"/>
              <a:t>1, </a:t>
            </a:r>
            <a:r>
              <a:rPr lang="en-US" i="1" baseline="-25000" dirty="0"/>
              <a:t>df</a:t>
            </a:r>
            <a:r>
              <a:rPr lang="en-US" baseline="-25000" dirty="0"/>
              <a:t>2)</a:t>
            </a:r>
            <a:r>
              <a:rPr lang="en-US" dirty="0"/>
              <a:t> distribution.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E0104-DD21-433C-9909-62BFDF0E5DF2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1" y="2342213"/>
            <a:ext cx="1600200" cy="384747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IN" dirty="0"/>
              <a:t>Test statistic: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86762A3-DA98-457D-8A8E-6B50F328D5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3637177"/>
              </p:ext>
            </p:extLst>
          </p:nvPr>
        </p:nvGraphicFramePr>
        <p:xfrm>
          <a:off x="2103438" y="2163763"/>
          <a:ext cx="30734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73320" imgH="736560" progId="Equation.DSMT4">
                  <p:embed/>
                </p:oleObj>
              </mc:Choice>
              <mc:Fallback>
                <p:oleObj name="Equation" r:id="rId2" imgW="3073320" imgH="736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03438" y="2163763"/>
                        <a:ext cx="30734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89C1F2C-BBBF-48AB-AC0E-1C645546C77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971800"/>
            <a:ext cx="8229600" cy="2286000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i="1" dirty="0"/>
              <a:t>df</a:t>
            </a:r>
            <a:r>
              <a:rPr lang="en-US" baseline="-25000" dirty="0"/>
              <a:t>1 </a:t>
            </a:r>
            <a:r>
              <a:rPr lang="en-US" dirty="0"/>
              <a:t>= the number of restrictions.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i="1" dirty="0"/>
              <a:t>df</a:t>
            </a:r>
            <a:r>
              <a:rPr lang="en-US" baseline="-25000" dirty="0"/>
              <a:t>2 </a:t>
            </a:r>
            <a:r>
              <a:rPr lang="en-US" dirty="0"/>
              <a:t>= </a:t>
            </a:r>
            <a:r>
              <a:rPr lang="en-US" i="1" dirty="0"/>
              <a:t>n</a:t>
            </a:r>
            <a:r>
              <a:rPr lang="en-US" dirty="0"/>
              <a:t> − </a:t>
            </a:r>
            <a:r>
              <a:rPr lang="en-US" i="1" dirty="0"/>
              <a:t>k</a:t>
            </a:r>
            <a:r>
              <a:rPr lang="en-US" dirty="0"/>
              <a:t> − 1.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i="1" dirty="0"/>
              <a:t>k</a:t>
            </a:r>
            <a:r>
              <a:rPr lang="en-US" dirty="0"/>
              <a:t> is the number of explanatory variables in the unrestricted model.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/>
              <a:t>Use software to find the p-value.</a:t>
            </a:r>
          </a:p>
          <a:p>
            <a:pPr marL="621792" indent="-320040">
              <a:lnSpc>
                <a:spcPct val="90000"/>
              </a:lnSpc>
            </a:pPr>
            <a:r>
              <a:rPr lang="en-US" dirty="0"/>
              <a:t>Excel: F.D</a:t>
            </a:r>
            <a:r>
              <a:rPr lang="en-US" sz="100" dirty="0"/>
              <a:t> </a:t>
            </a:r>
            <a:r>
              <a:rPr lang="en-US" dirty="0"/>
              <a:t>I</a:t>
            </a:r>
            <a:r>
              <a:rPr lang="en-US" sz="100" dirty="0"/>
              <a:t> </a:t>
            </a:r>
            <a:r>
              <a:rPr lang="en-US" dirty="0"/>
              <a:t>S</a:t>
            </a:r>
            <a:r>
              <a:rPr lang="en-US" sz="100" dirty="0"/>
              <a:t> </a:t>
            </a:r>
            <a:r>
              <a:rPr lang="en-US" dirty="0"/>
              <a:t>T.R</a:t>
            </a:r>
            <a:r>
              <a:rPr lang="en-US" sz="100" dirty="0"/>
              <a:t> </a:t>
            </a:r>
            <a:r>
              <a:rPr lang="en-US" dirty="0"/>
              <a:t>T.</a:t>
            </a:r>
          </a:p>
          <a:p>
            <a:pPr marL="621792" indent="-320040">
              <a:lnSpc>
                <a:spcPct val="90000"/>
              </a:lnSpc>
            </a:pPr>
            <a:r>
              <a:rPr lang="en-US" dirty="0"/>
              <a:t>R: pf.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78161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BDE0E-8A85-460C-B78C-909A80A7A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5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98234-1335-4797-AAAC-11E9E9EFB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3"/>
            <a:ext cx="8229600" cy="918145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Example: a manager at a car wash company in Missouri wants to measure the effectiveness of price discounts and various types of advertisement expenditures on sales.</a:t>
            </a:r>
            <a:endParaRPr lang="en-IN" dirty="0"/>
          </a:p>
        </p:txBody>
      </p:sp>
      <p:graphicFrame>
        <p:nvGraphicFramePr>
          <p:cNvPr id="19" name="Table 8">
            <a:extLst>
              <a:ext uri="{FF2B5EF4-FFF2-40B4-BE49-F238E27FC236}">
                <a16:creationId xmlns:a16="http://schemas.microsoft.com/office/drawing/2014/main" id="{AB5674A0-2256-4B3E-913A-22B9DFA85C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3825337"/>
              </p:ext>
            </p:extLst>
          </p:nvPr>
        </p:nvGraphicFramePr>
        <p:xfrm>
          <a:off x="1676400" y="2615700"/>
          <a:ext cx="5791200" cy="176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5964489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459281446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390265878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39652977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681919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County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Sales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Discount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Radio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Newspaper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3250222"/>
                  </a:ext>
                </a:extLst>
              </a:tr>
              <a:tr h="264160"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62.72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2.27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3.00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589185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49.65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3.78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1.78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4171262"/>
                  </a:ext>
                </a:extLst>
              </a:tr>
              <a:tr h="2946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1997997"/>
                  </a:ext>
                </a:extLst>
              </a:tr>
              <a:tr h="223269"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49.95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3.57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1.57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214781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DFFACA-3FDB-4C48-87FC-A335B28E36C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1" y="4513291"/>
            <a:ext cx="304800" cy="373504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8CCDEEF9-AD86-4A31-A19E-50857D7C00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0907478"/>
              </p:ext>
            </p:extLst>
          </p:nvPr>
        </p:nvGraphicFramePr>
        <p:xfrm>
          <a:off x="957263" y="4541838"/>
          <a:ext cx="5372100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5702040" imgH="330120" progId="Equation.DSMT4">
                  <p:embed/>
                </p:oleObj>
              </mc:Choice>
              <mc:Fallback>
                <p:oleObj name="Equation" r:id="rId2" imgW="570204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57263" y="4541838"/>
                        <a:ext cx="5372100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0D322F-6542-4EFA-8101-061F5862959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1" y="4908031"/>
            <a:ext cx="304800" cy="36850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B5A99A05-7F14-4895-BDC6-88D83703FE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8969348"/>
              </p:ext>
            </p:extLst>
          </p:nvPr>
        </p:nvGraphicFramePr>
        <p:xfrm>
          <a:off x="911225" y="4914900"/>
          <a:ext cx="25908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590560" imgH="304560" progId="Equation.DSMT4">
                  <p:embed/>
                </p:oleObj>
              </mc:Choice>
              <mc:Fallback>
                <p:oleObj name="Equation" r:id="rId4" imgW="259056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1225" y="4914900"/>
                        <a:ext cx="25908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2768E94-ACF0-4CC1-8B72-E7DFC226B4B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5230320"/>
            <a:ext cx="304800" cy="346022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A6228540-8665-45C9-A8E3-8C55152839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584207"/>
              </p:ext>
            </p:extLst>
          </p:nvPr>
        </p:nvGraphicFramePr>
        <p:xfrm>
          <a:off x="911225" y="5270500"/>
          <a:ext cx="14605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460160" imgH="304560" progId="Equation.DSMT4">
                  <p:embed/>
                </p:oleObj>
              </mc:Choice>
              <mc:Fallback>
                <p:oleObj name="Equation" r:id="rId6" imgW="146016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11225" y="5270500"/>
                        <a:ext cx="14605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192F53D8-98D8-4EFF-BD01-3199F4FF205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5606322"/>
            <a:ext cx="382588" cy="346022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C6E209C4-049F-4772-8DA9-AAE4F544BA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2036483"/>
              </p:ext>
            </p:extLst>
          </p:nvPr>
        </p:nvGraphicFramePr>
        <p:xfrm>
          <a:off x="865188" y="5645150"/>
          <a:ext cx="21590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158920" imgH="304560" progId="Equation.DSMT4">
                  <p:embed/>
                </p:oleObj>
              </mc:Choice>
              <mc:Fallback>
                <p:oleObj name="Equation" r:id="rId8" imgW="215892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65188" y="5645150"/>
                        <a:ext cx="21590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17081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A1572-E2AA-455C-8CC7-0349B5033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6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4BAD5-1883-42A9-9494-148D33F8F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8099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IN" dirty="0"/>
              <a:t>Example, continued.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269610D-4DDD-479C-872C-660A6C2172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21741"/>
              </p:ext>
            </p:extLst>
          </p:nvPr>
        </p:nvGraphicFramePr>
        <p:xfrm>
          <a:off x="1524000" y="2280920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12814424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425458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8268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Restricted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Unrestricted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0299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Intercept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43.4541* (0.000)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6.7025 (0.356)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05931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Discount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0.4016* (0.000)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0.3417* (0.000)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6612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Radio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6.0624* (0.001)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667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Newspaper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9.3968* (0.000)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512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1055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i="1" dirty="0"/>
                        <a:t>S</a:t>
                      </a:r>
                      <a:r>
                        <a:rPr lang="en-IN" sz="100" i="1" dirty="0"/>
                        <a:t> </a:t>
                      </a:r>
                      <a:r>
                        <a:rPr lang="en-IN" i="1" dirty="0" err="1"/>
                        <a:t>S</a:t>
                      </a:r>
                      <a:r>
                        <a:rPr lang="en-IN" sz="100" i="1" dirty="0"/>
                        <a:t> </a:t>
                      </a:r>
                      <a:r>
                        <a:rPr lang="en-IN" i="1" dirty="0"/>
                        <a:t>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2,182.5649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1,208.1348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601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5874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F73C7-D91D-4E86-9272-0D8A0A13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7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4762F-B102-43B4-9F41-97132124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11301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Example, continued.</a:t>
            </a:r>
          </a:p>
          <a:p>
            <a:pPr marL="292608" indent="-292608">
              <a:lnSpc>
                <a:spcPct val="90000"/>
              </a:lnSpc>
            </a:pPr>
            <a:r>
              <a:rPr lang="en-US" i="1" dirty="0"/>
              <a:t>df</a:t>
            </a:r>
            <a:r>
              <a:rPr lang="en-US" baseline="-25000" dirty="0"/>
              <a:t>1</a:t>
            </a:r>
            <a:r>
              <a:rPr lang="en-US" dirty="0"/>
              <a:t> = 2.</a:t>
            </a:r>
          </a:p>
          <a:p>
            <a:pPr marL="292608" indent="-292608">
              <a:lnSpc>
                <a:spcPct val="90000"/>
              </a:lnSpc>
            </a:pPr>
            <a:r>
              <a:rPr lang="en-US" i="1" dirty="0"/>
              <a:t>df</a:t>
            </a:r>
            <a:r>
              <a:rPr lang="en-US" baseline="-25000" dirty="0"/>
              <a:t>2 </a:t>
            </a:r>
            <a:r>
              <a:rPr lang="en-US" dirty="0"/>
              <a:t>= 40 − 3 − 1 = 36.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AE7AD-18BA-4848-BC51-2477E8A4D78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030510"/>
            <a:ext cx="381000" cy="38100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E0E4F4A-E70C-4682-8A02-1BBAA01D62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3970930"/>
              </p:ext>
            </p:extLst>
          </p:nvPr>
        </p:nvGraphicFramePr>
        <p:xfrm>
          <a:off x="876300" y="2849563"/>
          <a:ext cx="4838700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4838400" imgH="698400" progId="Equation.DSMT4">
                  <p:embed/>
                </p:oleObj>
              </mc:Choice>
              <mc:Fallback>
                <p:oleObj name="Equation" r:id="rId2" imgW="4838400" imgH="698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76300" y="2849563"/>
                        <a:ext cx="4838700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56875B-9357-4230-A403-F34593BA137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733800"/>
            <a:ext cx="8229600" cy="175260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The p-value is approximately zero.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Reject the null hypothesis.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At the 5% level, we conclude that the advertisement expenditures on radio and newspapers have a significant influence on sales.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66542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2B70D-BA76-4FAB-9A2B-343C1748A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8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3E394-79CB-4C6D-9A52-31C55995B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948126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Example: The manager believes that the influence of the advertisement expenditure on radio differs from the influence of the advertisement expenditure on newspapers.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7EF77-651B-4E3C-81AC-AFB4D5AE283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7000"/>
            <a:ext cx="327803" cy="376003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17E5BA7-94AA-4FF8-A70C-EB52585085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3872721"/>
              </p:ext>
            </p:extLst>
          </p:nvPr>
        </p:nvGraphicFramePr>
        <p:xfrm>
          <a:off x="1009650" y="2671763"/>
          <a:ext cx="54864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5486400" imgH="330120" progId="Equation.DSMT4">
                  <p:embed/>
                </p:oleObj>
              </mc:Choice>
              <mc:Fallback>
                <p:oleObj name="Equation" r:id="rId2" imgW="548640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09650" y="2671763"/>
                        <a:ext cx="54864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F97BE-BC2F-4FFB-9F7A-F25A25A170A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169171"/>
            <a:ext cx="326844" cy="376004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5B893D9-9A59-46FF-AB65-1E92AA8DDC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625358"/>
              </p:ext>
            </p:extLst>
          </p:nvPr>
        </p:nvGraphicFramePr>
        <p:xfrm>
          <a:off x="974725" y="3151188"/>
          <a:ext cx="54991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5499000" imgH="380880" progId="Equation.DSMT4">
                  <p:embed/>
                </p:oleObj>
              </mc:Choice>
              <mc:Fallback>
                <p:oleObj name="Equation" r:id="rId4" imgW="5499000" imgH="3808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4725" y="3151188"/>
                        <a:ext cx="54991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AF748E-3343-432A-BFA4-108A1392804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687580"/>
            <a:ext cx="304800" cy="376005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C4600D6-F836-4EF8-A44D-3B2AA04F45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5390363"/>
              </p:ext>
            </p:extLst>
          </p:nvPr>
        </p:nvGraphicFramePr>
        <p:xfrm>
          <a:off x="885825" y="3708400"/>
          <a:ext cx="12446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244520" imgH="330120" progId="Equation.DSMT4">
                  <p:embed/>
                </p:oleObj>
              </mc:Choice>
              <mc:Fallback>
                <p:oleObj name="Equation" r:id="rId6" imgW="124452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85825" y="3708400"/>
                        <a:ext cx="12446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F510A3-235E-42AB-AB8D-D06FDF23FEB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191000"/>
            <a:ext cx="304800" cy="376005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 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55444CB-9579-4F1B-811F-14B02884E6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3919502"/>
              </p:ext>
            </p:extLst>
          </p:nvPr>
        </p:nvGraphicFramePr>
        <p:xfrm>
          <a:off x="876300" y="4222750"/>
          <a:ext cx="12700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269720" imgH="330120" progId="Equation.DSMT4">
                  <p:embed/>
                </p:oleObj>
              </mc:Choice>
              <mc:Fallback>
                <p:oleObj name="Equation" r:id="rId8" imgW="126972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76300" y="4222750"/>
                        <a:ext cx="12700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99673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A1572-E2AA-455C-8CC7-0349B5033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9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4BAD5-1883-42A9-9494-148D33F8F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8099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IN" dirty="0"/>
              <a:t>Example, continued.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269610D-4DDD-479C-872C-660A6C2172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5213103"/>
              </p:ext>
            </p:extLst>
          </p:nvPr>
        </p:nvGraphicFramePr>
        <p:xfrm>
          <a:off x="1524000" y="2280920"/>
          <a:ext cx="6096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12814424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425458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8268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Restricted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Unrestricted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0299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Intercept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7.9524 (0.274)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6.7025 (0.356)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05931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Discount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0.3517* (0.000)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0.3417* (0.000)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6612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Radio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6.0624* (0.001)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667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Newspaper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9.3968* (0.000)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512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Radio + Newspaper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7.1831* (0.000)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</a:t>
                      </a:r>
                      <a:r>
                        <a:rPr lang="en-IN" sz="100" dirty="0"/>
                        <a:t> </a:t>
                      </a:r>
                      <a:r>
                        <a:rPr lang="en-IN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1055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2306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i="1" dirty="0"/>
                        <a:t>S</a:t>
                      </a:r>
                      <a:r>
                        <a:rPr lang="en-IN" sz="100" i="1" dirty="0"/>
                        <a:t> </a:t>
                      </a:r>
                      <a:r>
                        <a:rPr lang="en-IN" i="1" dirty="0" err="1"/>
                        <a:t>S</a:t>
                      </a:r>
                      <a:r>
                        <a:rPr lang="en-IN" sz="100" i="1" dirty="0"/>
                        <a:t> </a:t>
                      </a:r>
                      <a:r>
                        <a:rPr lang="en-IN" i="1" dirty="0"/>
                        <a:t>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1,263.6243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1,208.1348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601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2549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D8D88-0BFE-47A8-A112-2A75538A5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Introductory Case: Analyzing the Winning Percentage in Baseball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C38C2-F227-49DD-8167-F16BCC9A4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678304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Sports analysts frequently quarrel over what statistics separate winning teams from the losers.</a:t>
            </a:r>
            <a:endParaRPr lang="en-IN" sz="20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784AC5D-460B-4DE9-965D-E9370F43C1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051852"/>
              </p:ext>
            </p:extLst>
          </p:nvPr>
        </p:nvGraphicFramePr>
        <p:xfrm>
          <a:off x="1524000" y="250419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304214548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0691115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61654233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98015118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989976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League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Win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r>
                        <a:rPr lang="en-US" sz="100" dirty="0"/>
                        <a:t> </a:t>
                      </a:r>
                      <a:r>
                        <a:rPr lang="en-US" dirty="0"/>
                        <a:t>A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r>
                        <a:rPr lang="en-US" sz="100" dirty="0"/>
                        <a:t> </a:t>
                      </a:r>
                      <a:r>
                        <a:rPr lang="en-US" dirty="0"/>
                        <a:t>R</a:t>
                      </a:r>
                      <a:r>
                        <a:rPr lang="en-US" sz="100" dirty="0"/>
                        <a:t> </a:t>
                      </a:r>
                      <a:r>
                        <a:rPr lang="en-US" dirty="0"/>
                        <a:t>A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1611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r>
                        <a:rPr lang="en-US" sz="100" dirty="0"/>
                        <a:t> </a:t>
                      </a:r>
                      <a:r>
                        <a:rPr lang="en-US" dirty="0"/>
                        <a:t>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0.407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0.259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4.59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159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r>
                        <a:rPr lang="en-US" sz="100" dirty="0"/>
                        <a:t> </a:t>
                      </a:r>
                      <a:r>
                        <a:rPr lang="en-US" dirty="0"/>
                        <a:t>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0.549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0.268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8955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5605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  <a:r>
                        <a:rPr lang="en-US" sz="100" dirty="0"/>
                        <a:t> </a:t>
                      </a:r>
                      <a:r>
                        <a:rPr lang="en-US" dirty="0"/>
                        <a:t>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0.426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4.13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1740645"/>
                  </a:ext>
                </a:extLst>
              </a:tr>
            </a:tbl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DD8A2-F82C-4709-93C1-EBE337245C0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4724400"/>
            <a:ext cx="8229600" cy="1219200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Conduct joint and individual tests of significance on the preferred model.</a:t>
            </a:r>
          </a:p>
          <a:p>
            <a:pPr marL="292608" indent="-292608">
              <a:lnSpc>
                <a:spcPct val="90000"/>
              </a:lnSpc>
            </a:pPr>
            <a:r>
              <a:rPr lang="en-US" sz="2000" dirty="0"/>
              <a:t>Evaluate the expected winning percentage for a team with a batting average of 0.25 and an earned run average of 4.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3167301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F73C7-D91D-4E86-9272-0D8A0A13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15.2 A General Test of Linear Restrictions </a:t>
            </a:r>
            <a:r>
              <a:rPr lang="en-US" sz="1100" dirty="0"/>
              <a:t>10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4762F-B102-43B4-9F41-97132124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142998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dirty="0"/>
              <a:t>Example, continued.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i="1" dirty="0"/>
              <a:t>df</a:t>
            </a:r>
            <a:r>
              <a:rPr lang="en-US" baseline="-25000" dirty="0"/>
              <a:t>1</a:t>
            </a:r>
            <a:r>
              <a:rPr lang="en-US" dirty="0"/>
              <a:t> = 1.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i="1" dirty="0"/>
              <a:t>df</a:t>
            </a:r>
            <a:r>
              <a:rPr lang="en-US" baseline="-25000" dirty="0"/>
              <a:t>2 </a:t>
            </a:r>
            <a:r>
              <a:rPr lang="en-US" dirty="0"/>
              <a:t>= 40 − 3 − 1 = 36.</a:t>
            </a:r>
            <a:endParaRPr lang="en-IN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E0E4F4A-E70C-4682-8A02-1BBAA01D62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5823790"/>
              </p:ext>
            </p:extLst>
          </p:nvPr>
        </p:nvGraphicFramePr>
        <p:xfrm>
          <a:off x="504825" y="2822575"/>
          <a:ext cx="4610100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4609800" imgH="698400" progId="Equation.DSMT4">
                  <p:embed/>
                </p:oleObj>
              </mc:Choice>
              <mc:Fallback>
                <p:oleObj name="Equation" r:id="rId2" imgW="4609800" imgH="69840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3E0E4F4A-E70C-4682-8A02-1BBAA01D62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2822575"/>
                        <a:ext cx="4610100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AE7AD-18BA-4848-BC51-2477E8A4D78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688830"/>
            <a:ext cx="8229600" cy="358514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The p-value is 0.207.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56875B-9357-4230-A403-F34593BA137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176010"/>
            <a:ext cx="8229600" cy="161519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Do not reject the null hypothesis.</a:t>
            </a:r>
          </a:p>
          <a:p>
            <a:pPr marL="0" indent="0">
              <a:buNone/>
            </a:pPr>
            <a:r>
              <a:rPr lang="en-US" dirty="0"/>
              <a:t>At the 5% level, we cannot conclude that the influence of the advertisement expenditures on radio is different from the influence of the advertisement expenditures on newspapers.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85118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58CB8-1AFF-47D6-AC4B-4BA332119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1</a:t>
            </a:r>
            <a:endParaRPr lang="en-IN" sz="1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2500B-2F9A-4665-8121-1075F3605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305800" cy="132288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dirty="0"/>
              <a:t>In the introductory case, we analyzed the winning percentage of a baseball team on the basis of its batting average (B</a:t>
            </a:r>
            <a:r>
              <a:rPr lang="en-US" sz="100" dirty="0"/>
              <a:t> </a:t>
            </a:r>
            <a:r>
              <a:rPr lang="en-US" dirty="0"/>
              <a:t>A) and earned run average (E</a:t>
            </a:r>
            <a:r>
              <a:rPr lang="en-US" sz="100" dirty="0"/>
              <a:t> </a:t>
            </a:r>
            <a:r>
              <a:rPr lang="en-US" dirty="0"/>
              <a:t>R</a:t>
            </a:r>
            <a:r>
              <a:rPr lang="en-US" sz="100" dirty="0"/>
              <a:t> </a:t>
            </a:r>
            <a:r>
              <a:rPr lang="en-US" dirty="0"/>
              <a:t>A).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dirty="0"/>
              <a:t>Predict the winning percentage for a team with a B</a:t>
            </a:r>
            <a:r>
              <a:rPr lang="en-US" sz="100" dirty="0"/>
              <a:t> </a:t>
            </a:r>
            <a:r>
              <a:rPr lang="en-US" dirty="0"/>
              <a:t>A of 0.25 and E</a:t>
            </a:r>
            <a:r>
              <a:rPr lang="en-US" sz="100" dirty="0"/>
              <a:t> </a:t>
            </a:r>
            <a:r>
              <a:rPr lang="en-US" dirty="0"/>
              <a:t>R</a:t>
            </a:r>
            <a:r>
              <a:rPr lang="en-US" sz="100" dirty="0"/>
              <a:t> </a:t>
            </a:r>
            <a:r>
              <a:rPr lang="en-US" dirty="0"/>
              <a:t>A of 4.00.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D13CD-E72E-4433-98F2-394D20390B5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062990"/>
            <a:ext cx="397239" cy="369757"/>
          </a:xfrm>
        </p:spPr>
        <p:txBody>
          <a:bodyPr/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IN" dirty="0"/>
              <a:t> 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A2CA291-1A65-45CB-AAE7-CEC6DBE7BA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1374293"/>
              </p:ext>
            </p:extLst>
          </p:nvPr>
        </p:nvGraphicFramePr>
        <p:xfrm>
          <a:off x="941388" y="3092450"/>
          <a:ext cx="51816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5181480" imgH="330120" progId="Equation.DSMT4">
                  <p:embed/>
                </p:oleObj>
              </mc:Choice>
              <mc:Fallback>
                <p:oleObj name="Equation" r:id="rId2" imgW="518148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41388" y="3092450"/>
                        <a:ext cx="51816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227CAE-0113-4378-8304-85B5023CE9C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657600"/>
            <a:ext cx="8229600" cy="1600199"/>
          </a:xfrm>
        </p:spPr>
        <p:txBody>
          <a:bodyPr/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dirty="0"/>
              <a:t>The prediction is a point estimate, subject to sampling variations.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dirty="0"/>
              <a:t>The prediction will change if we use a different sample.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809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1C5B8-73E5-402F-A7F1-FDFF56942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4BBBD-45BA-43BD-BA27-4C1DE9007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2195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point estimate along with the margin of error is used to construct the relevant interval estimate.</a:t>
            </a:r>
          </a:p>
          <a:p>
            <a:pPr marL="0" indent="0">
              <a:buNone/>
            </a:pPr>
            <a:r>
              <a:rPr lang="en-US" dirty="0"/>
              <a:t>There is a distinction between the interval estimate for the mean of the response and the interval estimate for the individual value of the response.</a:t>
            </a:r>
          </a:p>
          <a:p>
            <a:pPr marL="292608" indent="-292608"/>
            <a:r>
              <a:rPr lang="en-US" dirty="0"/>
              <a:t>Confidence interval: mean.</a:t>
            </a:r>
          </a:p>
          <a:p>
            <a:pPr marL="292608" indent="-292608"/>
            <a:r>
              <a:rPr lang="en-US" dirty="0"/>
              <a:t>Prediction interval: individual.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A5B4D0-467F-477D-A642-7057D27070C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840019"/>
            <a:ext cx="8229600" cy="5033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Prediction intervals are always wider than confidence interval.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23547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F2976-B097-4BFD-84B4-682C2D34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CCCD1-8CDF-44D5-90D9-A81062B55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2106118" cy="438461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For specific values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145C1FB-4BAA-4CD8-BFDD-2E6EA8709F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146733"/>
              </p:ext>
            </p:extLst>
          </p:nvPr>
        </p:nvGraphicFramePr>
        <p:xfrm>
          <a:off x="2619375" y="1655763"/>
          <a:ext cx="2981325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09600" imgH="393480" progId="Equation.DSMT4">
                  <p:embed/>
                </p:oleObj>
              </mc:Choice>
              <mc:Fallback>
                <p:oleObj name="Equation" r:id="rId2" imgW="300960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619375" y="1655763"/>
                        <a:ext cx="2981325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57390-E8FD-45A5-9276-F4AFCCFC4EC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715000" y="1600201"/>
            <a:ext cx="3048000" cy="4384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confidence interval for the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8766099-C1FF-4A00-956F-19754F3EBF8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157787"/>
            <a:ext cx="2415309" cy="43096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expected value of </a:t>
            </a:r>
            <a:r>
              <a:rPr lang="en-US" i="1" dirty="0"/>
              <a:t>y</a:t>
            </a:r>
            <a:r>
              <a:rPr lang="en-US" dirty="0"/>
              <a:t> is</a:t>
            </a:r>
            <a:endParaRPr lang="en-IN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E1B86E66-F756-4B41-8FE5-F06F51A59B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172705"/>
              </p:ext>
            </p:extLst>
          </p:nvPr>
        </p:nvGraphicFramePr>
        <p:xfrm>
          <a:off x="2932113" y="2192338"/>
          <a:ext cx="17907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790640" imgH="431640" progId="Equation.DSMT4">
                  <p:embed/>
                </p:oleObj>
              </mc:Choice>
              <mc:Fallback>
                <p:oleObj name="Equation" r:id="rId4" imgW="179064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32113" y="2192338"/>
                        <a:ext cx="17907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B884C9-C8AD-404A-949C-E6423E1CDF09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2687745"/>
            <a:ext cx="304800" cy="332282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FF1DA418-3458-474A-8540-9A644A21B5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1505230"/>
              </p:ext>
            </p:extLst>
          </p:nvPr>
        </p:nvGraphicFramePr>
        <p:xfrm>
          <a:off x="876300" y="2713038"/>
          <a:ext cx="30988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098520" imgH="330120" progId="Equation.DSMT4">
                  <p:embed/>
                </p:oleObj>
              </mc:Choice>
              <mc:Fallback>
                <p:oleObj name="Equation" r:id="rId6" imgW="309852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76300" y="2713038"/>
                        <a:ext cx="30988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BBD5DAA-273C-4F91-AB9E-9B6D103914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7180" y="3142672"/>
            <a:ext cx="4542020" cy="354767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i="1" dirty="0"/>
              <a:t>df</a:t>
            </a:r>
            <a:r>
              <a:rPr lang="en-IN" sz="1800" dirty="0"/>
              <a:t> = </a:t>
            </a:r>
            <a:r>
              <a:rPr lang="en-IN" sz="1800" i="1" dirty="0"/>
              <a:t>n</a:t>
            </a:r>
            <a:r>
              <a:rPr lang="en-IN" sz="1800" dirty="0"/>
              <a:t> − </a:t>
            </a:r>
            <a:r>
              <a:rPr lang="en-IN" sz="1800" i="1" dirty="0"/>
              <a:t>k</a:t>
            </a:r>
            <a:r>
              <a:rPr lang="en-IN" sz="1800" dirty="0"/>
              <a:t> − 1.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7258299-3A0F-4E0D-A068-0C4A353A30F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74690" y="3565160"/>
            <a:ext cx="8212110" cy="72327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One way to obtain this is to estimate a modified regression model.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i="1" dirty="0"/>
              <a:t>y</a:t>
            </a:r>
            <a:r>
              <a:rPr lang="en-US" sz="1800" dirty="0"/>
              <a:t> is the response variable.</a:t>
            </a:r>
            <a:endParaRPr lang="en-IN" sz="18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DA538D2-F19C-479C-BAD2-FE829E6DF8F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73440" y="4361872"/>
            <a:ext cx="3498953" cy="364761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Explanatory variables defined as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2C6E8E01-8B63-4EE5-B6E8-EDEFD2787F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1726046"/>
              </p:ext>
            </p:extLst>
          </p:nvPr>
        </p:nvGraphicFramePr>
        <p:xfrm>
          <a:off x="4056063" y="4359275"/>
          <a:ext cx="11430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143000" imgH="368280" progId="Equation.DSMT4">
                  <p:embed/>
                </p:oleObj>
              </mc:Choice>
              <mc:Fallback>
                <p:oleObj name="Equation" r:id="rId8" imgW="114300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056063" y="4359275"/>
                        <a:ext cx="11430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1622432-2C78-4056-828F-47FDD3FB830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73440" y="4865254"/>
            <a:ext cx="6496986" cy="355598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The resulting estimate of the intercept and its standard error are</a:t>
            </a:r>
            <a:endParaRPr lang="en-IN" sz="1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194F0321-B098-4655-BE9D-9D9D8527F4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1383296"/>
              </p:ext>
            </p:extLst>
          </p:nvPr>
        </p:nvGraphicFramePr>
        <p:xfrm>
          <a:off x="6959600" y="4862513"/>
          <a:ext cx="13970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396800" imgH="393480" progId="Equation.DSMT4">
                  <p:embed/>
                </p:oleObj>
              </mc:Choice>
              <mc:Fallback>
                <p:oleObj name="Equation" r:id="rId10" imgW="139680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959600" y="4862513"/>
                        <a:ext cx="13970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40161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D19A2-B160-439E-AF7A-A0A680A8A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89F6B-8C8D-486A-8441-527BC73D7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2975548" cy="37850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Example: For the model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1DFDB79-CB28-47AB-958A-E6FB951143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3145463"/>
              </p:ext>
            </p:extLst>
          </p:nvPr>
        </p:nvGraphicFramePr>
        <p:xfrm>
          <a:off x="3471863" y="1639888"/>
          <a:ext cx="30099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09600" imgH="330120" progId="Equation.DSMT4">
                  <p:embed/>
                </p:oleObj>
              </mc:Choice>
              <mc:Fallback>
                <p:oleObj name="Equation" r:id="rId2" imgW="300960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71863" y="1639888"/>
                        <a:ext cx="30099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66E999-A621-44A3-912F-4B9C3A4782D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553200" y="1600200"/>
            <a:ext cx="2133600" cy="378501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IN" dirty="0"/>
              <a:t>to, construct the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31685F-CBF0-4372-88AB-15668997017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088630"/>
            <a:ext cx="8229600" cy="729521"/>
          </a:xfrm>
        </p:spPr>
        <p:txBody>
          <a:bodyPr/>
          <a:lstStyle/>
          <a:p>
            <a:pPr marL="292608" indent="0">
              <a:lnSpc>
                <a:spcPct val="90000"/>
              </a:lnSpc>
              <a:buNone/>
            </a:pPr>
            <a:r>
              <a:rPr lang="en-US" dirty="0"/>
              <a:t>95% confidence interval for the expected winning percentage if B</a:t>
            </a:r>
            <a:r>
              <a:rPr lang="en-US" sz="100" dirty="0"/>
              <a:t> </a:t>
            </a:r>
            <a:r>
              <a:rPr lang="en-US" dirty="0"/>
              <a:t>A is 0.25 and E</a:t>
            </a:r>
            <a:r>
              <a:rPr lang="en-US" sz="100" dirty="0"/>
              <a:t> </a:t>
            </a:r>
            <a:r>
              <a:rPr lang="en-US" dirty="0"/>
              <a:t>R</a:t>
            </a:r>
            <a:r>
              <a:rPr lang="en-US" sz="100" dirty="0"/>
              <a:t> </a:t>
            </a:r>
            <a:r>
              <a:rPr lang="en-US" dirty="0"/>
              <a:t>A is 4.</a:t>
            </a:r>
            <a:endParaRPr lang="en-IN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66B005F0-2547-4892-9C17-26C5D246B9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589609"/>
              </p:ext>
            </p:extLst>
          </p:nvPr>
        </p:nvGraphicFramePr>
        <p:xfrm>
          <a:off x="657070" y="2971800"/>
          <a:ext cx="788869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692">
                  <a:extLst>
                    <a:ext uri="{9D8B030D-6E8A-4147-A177-3AD203B41FA5}">
                      <a16:colId xmlns:a16="http://schemas.microsoft.com/office/drawing/2014/main" val="98314040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056653814"/>
                    </a:ext>
                  </a:extLst>
                </a:gridCol>
                <a:gridCol w="1365925">
                  <a:extLst>
                    <a:ext uri="{9D8B030D-6E8A-4147-A177-3AD203B41FA5}">
                      <a16:colId xmlns:a16="http://schemas.microsoft.com/office/drawing/2014/main" val="3886414292"/>
                    </a:ext>
                  </a:extLst>
                </a:gridCol>
                <a:gridCol w="2168005">
                  <a:extLst>
                    <a:ext uri="{9D8B030D-6E8A-4147-A177-3AD203B41FA5}">
                      <a16:colId xmlns:a16="http://schemas.microsoft.com/office/drawing/2014/main" val="3949757429"/>
                    </a:ext>
                  </a:extLst>
                </a:gridCol>
                <a:gridCol w="2257269">
                  <a:extLst>
                    <a:ext uri="{9D8B030D-6E8A-4147-A177-3AD203B41FA5}">
                      <a16:colId xmlns:a16="http://schemas.microsoft.com/office/drawing/2014/main" val="26402429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x</a:t>
                      </a:r>
                      <a:r>
                        <a:rPr lang="en-IN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x</a:t>
                      </a:r>
                      <a:r>
                        <a:rPr lang="en-IN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i="1" dirty="0"/>
                        <a:t>x</a:t>
                      </a:r>
                      <a:r>
                        <a:rPr lang="en-IN" baseline="-25000" dirty="0"/>
                        <a:t>1</a:t>
                      </a:r>
                      <a:r>
                        <a:rPr lang="en-IN" baseline="30000" dirty="0"/>
                        <a:t>*</a:t>
                      </a:r>
                      <a:r>
                        <a:rPr lang="en-IN" baseline="0" dirty="0"/>
                        <a:t>= </a:t>
                      </a:r>
                      <a:r>
                        <a:rPr lang="en-IN" i="1" baseline="0" dirty="0"/>
                        <a:t>x</a:t>
                      </a:r>
                      <a:r>
                        <a:rPr lang="en-IN" baseline="-25000" dirty="0"/>
                        <a:t>1</a:t>
                      </a:r>
                      <a:r>
                        <a:rPr lang="en-IN" baseline="0" dirty="0"/>
                        <a:t> </a:t>
                      </a:r>
                      <a:r>
                        <a:rPr lang="en-IN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</a:t>
                      </a:r>
                      <a:r>
                        <a:rPr lang="en-IN" baseline="0" dirty="0"/>
                        <a:t> 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i="1" dirty="0"/>
                        <a:t>x</a:t>
                      </a:r>
                      <a:r>
                        <a:rPr lang="en-IN" baseline="-25000" dirty="0"/>
                        <a:t>2</a:t>
                      </a:r>
                      <a:r>
                        <a:rPr lang="en-IN" baseline="30000" dirty="0"/>
                        <a:t>*</a:t>
                      </a:r>
                      <a:r>
                        <a:rPr lang="en-IN" baseline="0" dirty="0"/>
                        <a:t>= </a:t>
                      </a:r>
                      <a:r>
                        <a:rPr lang="en-IN" i="1" baseline="0" dirty="0"/>
                        <a:t>x</a:t>
                      </a:r>
                      <a:r>
                        <a:rPr lang="en-IN" baseline="-25000" dirty="0"/>
                        <a:t>2</a:t>
                      </a:r>
                      <a:r>
                        <a:rPr lang="en-IN" baseline="0" dirty="0"/>
                        <a:t> </a:t>
                      </a:r>
                      <a:r>
                        <a:rPr lang="en-IN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</a:t>
                      </a:r>
                      <a:r>
                        <a:rPr lang="en-IN" baseline="0" dirty="0"/>
                        <a:t>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5883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0.407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0.259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4.59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0.259 − 0.25 = 0.009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4.59 − 4 = 0.59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927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0.549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0.268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4.20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0.268 − 0.25 = 0.018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4.20 − 4 = 0.20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781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n-lt"/>
                        </a:rPr>
                        <a:t>…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n-lt"/>
                        </a:rPr>
                        <a:t>…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n-lt"/>
                        </a:rPr>
                        <a:t>…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573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0.426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0.250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4.13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0.250 − 0.25 = 0.000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4.13 − 4 = 0.13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60160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376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64919-9CFF-4E3A-B871-87C6ECE51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5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2E860-33B9-4C21-A753-5D97D0F67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7807"/>
          </a:xfrm>
        </p:spPr>
        <p:txBody>
          <a:bodyPr/>
          <a:lstStyle/>
          <a:p>
            <a:r>
              <a:rPr lang="en-IN" dirty="0"/>
              <a:t>Example, continued.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62C6D8C-F5A0-479C-8875-5DF4ABD269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594199"/>
              </p:ext>
            </p:extLst>
          </p:nvPr>
        </p:nvGraphicFramePr>
        <p:xfrm>
          <a:off x="515112" y="2171700"/>
          <a:ext cx="8113776" cy="1961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88">
                  <a:extLst>
                    <a:ext uri="{9D8B030D-6E8A-4147-A177-3AD203B41FA5}">
                      <a16:colId xmlns:a16="http://schemas.microsoft.com/office/drawing/2014/main" val="3634195038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248173021"/>
                    </a:ext>
                  </a:extLst>
                </a:gridCol>
                <a:gridCol w="3675888">
                  <a:extLst>
                    <a:ext uri="{9D8B030D-6E8A-4147-A177-3AD203B41FA5}">
                      <a16:colId xmlns:a16="http://schemas.microsoft.com/office/drawing/2014/main" val="3838551237"/>
                    </a:ext>
                  </a:extLst>
                </a:gridCol>
              </a:tblGrid>
              <a:tr h="2221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i="0" baseline="0" dirty="0"/>
                        <a:t>Regression Statistics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4228097586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Multiple R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0.8459</a:t>
                      </a:r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2272941342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R Square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0.7156</a:t>
                      </a:r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3543391742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Adjusted R Square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0.6945</a:t>
                      </a:r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20466730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Standard Error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="1" baseline="0" dirty="0"/>
                        <a:t>0.0375</a:t>
                      </a:r>
                      <a:endParaRPr lang="en-IN" sz="1600" b="1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2383225225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Observations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30</a:t>
                      </a:r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831878355"/>
                  </a:ext>
                </a:extLst>
              </a:tr>
            </a:tbl>
          </a:graphicData>
        </a:graphic>
      </p:graphicFrame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CA7DCD1F-0B0B-4500-8367-BF21826C44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684208"/>
              </p:ext>
            </p:extLst>
          </p:nvPr>
        </p:nvGraphicFramePr>
        <p:xfrm>
          <a:off x="515112" y="4267200"/>
          <a:ext cx="8113776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4376">
                  <a:extLst>
                    <a:ext uri="{9D8B030D-6E8A-4147-A177-3AD203B41FA5}">
                      <a16:colId xmlns:a16="http://schemas.microsoft.com/office/drawing/2014/main" val="318617482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9430043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68860293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33118786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51684906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6266163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ANOVA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/>
                </a:tc>
                <a:extLst>
                  <a:ext uri="{0D108BD9-81ED-4DB2-BD59-A6C34878D82A}">
                    <a16:rowId xmlns:a16="http://schemas.microsoft.com/office/drawing/2014/main" val="38591825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IN" sz="16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121706" marR="121706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df </a:t>
                      </a:r>
                      <a:endParaRPr lang="en-IN" sz="16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121706" marR="121706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SS</a:t>
                      </a:r>
                      <a:endParaRPr lang="en-IN" sz="16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121706" marR="121706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baseline="0" dirty="0">
                          <a:solidFill>
                            <a:schemeClr val="bg1"/>
                          </a:solidFill>
                        </a:rPr>
                        <a:t>MS</a:t>
                      </a:r>
                    </a:p>
                  </a:txBody>
                  <a:tcPr marL="121706" marR="121706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baseline="0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 marL="121706" marR="121706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baseline="0" dirty="0">
                          <a:solidFill>
                            <a:schemeClr val="bg1"/>
                          </a:solidFill>
                        </a:rPr>
                        <a:t>Significance F</a:t>
                      </a:r>
                    </a:p>
                  </a:txBody>
                  <a:tcPr marL="121706" marR="121706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2986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IN" sz="1600" baseline="0" dirty="0"/>
                        <a:t>Regression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/>
                        <a:t>2</a:t>
                      </a:r>
                      <a:endParaRPr lang="en-IN" sz="1600" baseline="0" dirty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0.0958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0.0479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33.966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4.25E-08</a:t>
                      </a:r>
                    </a:p>
                  </a:txBody>
                  <a:tcPr marL="121706" marR="121706"/>
                </a:tc>
                <a:extLst>
                  <a:ext uri="{0D108BD9-81ED-4DB2-BD59-A6C34878D82A}">
                    <a16:rowId xmlns:a16="http://schemas.microsoft.com/office/drawing/2014/main" val="26991587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IN" sz="1600" baseline="0" dirty="0"/>
                        <a:t>Residual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/>
                        <a:t>27</a:t>
                      </a:r>
                      <a:endParaRPr lang="en-IN" sz="1600" baseline="0" dirty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0.0381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0.0014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/>
                </a:tc>
                <a:extLst>
                  <a:ext uri="{0D108BD9-81ED-4DB2-BD59-A6C34878D82A}">
                    <a16:rowId xmlns:a16="http://schemas.microsoft.com/office/drawing/2014/main" val="15755144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IN" sz="1600" baseline="0" dirty="0"/>
                        <a:t>Total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/>
                        <a:t>29</a:t>
                      </a:r>
                      <a:endParaRPr lang="en-IN" sz="1600" baseline="0" dirty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0.1338</a:t>
                      </a:r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/>
                    </a:p>
                  </a:txBody>
                  <a:tcPr marL="121706" marR="121706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/>
                </a:tc>
                <a:extLst>
                  <a:ext uri="{0D108BD9-81ED-4DB2-BD59-A6C34878D82A}">
                    <a16:rowId xmlns:a16="http://schemas.microsoft.com/office/drawing/2014/main" val="3212898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49718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4A609-EB10-4216-B0AB-8A920849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6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4FE0D-5E77-40E2-B448-9296BA32A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2667000" cy="40848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Example, continued.</a:t>
            </a:r>
            <a:endParaRPr lang="en-IN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F3805101-FCCF-4C25-B0FC-4095E2013A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754761"/>
              </p:ext>
            </p:extLst>
          </p:nvPr>
        </p:nvGraphicFramePr>
        <p:xfrm>
          <a:off x="533400" y="2261703"/>
          <a:ext cx="83058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905566785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15584951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2373031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53321053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50148431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26049752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981768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Coefficients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Standard Error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t</a:t>
                      </a:r>
                      <a:r>
                        <a:rPr lang="en-IN" dirty="0"/>
                        <a:t>-</a:t>
                      </a:r>
                      <a:r>
                        <a:rPr lang="en-IN" i="1" dirty="0"/>
                        <a:t>Stat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p</a:t>
                      </a:r>
                      <a:r>
                        <a:rPr lang="en-IN" dirty="0"/>
                        <a:t>-</a:t>
                      </a:r>
                      <a:r>
                        <a:rPr lang="en-IN" i="1" dirty="0"/>
                        <a:t>value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Lower</a:t>
                      </a:r>
                      <a:r>
                        <a:rPr lang="en-IN" dirty="0"/>
                        <a:t> 95%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Upper</a:t>
                      </a:r>
                      <a:r>
                        <a:rPr lang="en-IN" dirty="0"/>
                        <a:t> 95%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0877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Intercept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b="1" dirty="0"/>
                        <a:t>0.4847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0.0085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57.258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dirty="0"/>
                        <a:t>0.000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0.4673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b="1" dirty="0"/>
                        <a:t>0.5021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690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x</a:t>
                      </a:r>
                      <a:r>
                        <a:rPr lang="en-IN" baseline="-25000" dirty="0"/>
                        <a:t>1</a:t>
                      </a:r>
                      <a:r>
                        <a:rPr lang="en-IN" baseline="30000" dirty="0"/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3.2754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0.6723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25425" indent="0" algn="ctr"/>
                      <a:r>
                        <a:rPr lang="en-IN" dirty="0"/>
                        <a:t>4.872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dirty="0"/>
                        <a:t>0.000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dirty="0"/>
                        <a:t>1.8960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dirty="0"/>
                        <a:t>4.6549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792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i="1" dirty="0"/>
                        <a:t>x</a:t>
                      </a:r>
                      <a:r>
                        <a:rPr lang="en-IN" baseline="-25000" dirty="0"/>
                        <a:t>2</a:t>
                      </a:r>
                      <a:r>
                        <a:rPr lang="en-IN" baseline="30000" dirty="0"/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− 0.1153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0.0167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− 6.920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− 0.1494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− 0.0811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4467663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5DBAA5-49A6-487D-9BAF-F5696B3FFFE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477060"/>
            <a:ext cx="8229600" cy="100934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Using this 95% confidence interval, we can state that the mean winning percentage of a team with a batting average of 0.25 and earned run average of 4 falls between 0.4673 and 0.5021.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9653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0026E-D10C-49CA-A0DE-B197AA873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7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2F6C1-F8EB-4FBB-B3BC-C9C4ACCC4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2076138" cy="438461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For specific values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EA863629-61EF-4523-96B4-99B2991C2E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3165578"/>
              </p:ext>
            </p:extLst>
          </p:nvPr>
        </p:nvGraphicFramePr>
        <p:xfrm>
          <a:off x="2665413" y="1663700"/>
          <a:ext cx="30099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09600" imgH="393480" progId="Equation.DSMT4">
                  <p:embed/>
                </p:oleObj>
              </mc:Choice>
              <mc:Fallback>
                <p:oleObj name="Equation" r:id="rId2" imgW="300960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665413" y="1663700"/>
                        <a:ext cx="30099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125F37-6CC1-4D64-8111-BDB3D1DCA0D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704590" y="1600202"/>
            <a:ext cx="2997200" cy="438460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prediction interval for an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001830-73E8-42A7-92D8-77516ACD2184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221041"/>
            <a:ext cx="2540833" cy="46219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individual value of </a:t>
            </a:r>
            <a:r>
              <a:rPr lang="en-US" i="1" dirty="0"/>
              <a:t>y</a:t>
            </a:r>
            <a:r>
              <a:rPr lang="en-US" dirty="0"/>
              <a:t> is</a:t>
            </a:r>
            <a:endParaRPr lang="en-IN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F2AA19C-020A-41E6-A6B2-47DDCFB5A9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9698431"/>
              </p:ext>
            </p:extLst>
          </p:nvPr>
        </p:nvGraphicFramePr>
        <p:xfrm>
          <a:off x="3143250" y="2152650"/>
          <a:ext cx="27432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743200" imgH="622080" progId="Equation.DSMT4">
                  <p:embed/>
                </p:oleObj>
              </mc:Choice>
              <mc:Fallback>
                <p:oleObj name="Equation" r:id="rId4" imgW="2743200" imgH="622080" progId="Equation.DSMT4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C22621F3-EE71-4E70-8511-BF6A460E65E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43250" y="2152650"/>
                        <a:ext cx="2743200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DC9C2F-8B65-4DD4-B35B-9955CF6D607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2819401"/>
            <a:ext cx="383309" cy="328534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51CC1C2-E6E7-4DCA-ACE5-BD1792DCFC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820486"/>
              </p:ext>
            </p:extLst>
          </p:nvPr>
        </p:nvGraphicFramePr>
        <p:xfrm>
          <a:off x="946150" y="2813050"/>
          <a:ext cx="30988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098520" imgH="330120" progId="Equation.DSMT4">
                  <p:embed/>
                </p:oleObj>
              </mc:Choice>
              <mc:Fallback>
                <p:oleObj name="Equation" r:id="rId6" imgW="309852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6150" y="2813050"/>
                        <a:ext cx="30988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C365BD-3719-4CA6-9D5E-C76B2BB0C97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8430" y="3290340"/>
            <a:ext cx="4235970" cy="427221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i="1" dirty="0"/>
              <a:t>df</a:t>
            </a:r>
            <a:r>
              <a:rPr lang="en-IN" sz="1800" dirty="0"/>
              <a:t> = </a:t>
            </a:r>
            <a:r>
              <a:rPr lang="en-IN" sz="1800" i="1" dirty="0"/>
              <a:t>n</a:t>
            </a:r>
            <a:r>
              <a:rPr lang="en-IN" sz="1800" dirty="0"/>
              <a:t> − </a:t>
            </a:r>
            <a:r>
              <a:rPr lang="en-IN" sz="1800" i="1" dirty="0"/>
              <a:t>k</a:t>
            </a:r>
            <a:r>
              <a:rPr lang="en-IN" sz="1800" dirty="0"/>
              <a:t> − 1.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3FDC7D-B322-4158-AA72-F09C88000A99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3859966"/>
            <a:ext cx="8229600" cy="181880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prediction interval is wider than the confidence interval.</a:t>
            </a:r>
          </a:p>
          <a:p>
            <a:pPr marL="0" indent="0">
              <a:buNone/>
            </a:pPr>
            <a:r>
              <a:rPr lang="en-US" dirty="0"/>
              <a:t>The prediction interval incorporates the variability of the random error term.</a:t>
            </a:r>
          </a:p>
          <a:p>
            <a:pPr marL="0" indent="0">
              <a:buNone/>
            </a:pPr>
            <a:r>
              <a:rPr lang="en-US" dirty="0"/>
              <a:t>The higher variability makes it more difficult to predict accurately, thus necessitating a wider interval.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06714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4A609-EB10-4216-B0AB-8A920849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8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4FE0D-5E77-40E2-B448-9296BA32A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2990538" cy="408480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Example: For the model</a:t>
            </a:r>
            <a:endParaRPr lang="en-IN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22714FE-3DDD-4B6B-A552-478BDB99DF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1647679"/>
              </p:ext>
            </p:extLst>
          </p:nvPr>
        </p:nvGraphicFramePr>
        <p:xfrm>
          <a:off x="3543300" y="1630363"/>
          <a:ext cx="30353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35160" imgH="330120" progId="Equation.DSMT4">
                  <p:embed/>
                </p:oleObj>
              </mc:Choice>
              <mc:Fallback>
                <p:oleObj name="Equation" r:id="rId2" imgW="303516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43300" y="1630363"/>
                        <a:ext cx="30353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5DBAA5-49A6-487D-9BAF-F5696B3FFFE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087380"/>
            <a:ext cx="8229600" cy="737668"/>
          </a:xfrm>
        </p:spPr>
        <p:txBody>
          <a:bodyPr/>
          <a:lstStyle/>
          <a:p>
            <a:pPr marL="292608" indent="0">
              <a:lnSpc>
                <a:spcPct val="90000"/>
              </a:lnSpc>
              <a:buNone/>
            </a:pPr>
            <a:r>
              <a:rPr lang="en-US" dirty="0"/>
              <a:t>to, construct the 95% prediction interval for the winning percentage if B</a:t>
            </a:r>
            <a:r>
              <a:rPr lang="en-US" sz="100" dirty="0"/>
              <a:t> </a:t>
            </a:r>
            <a:r>
              <a:rPr lang="en-US" dirty="0"/>
              <a:t>A is 0.25 and E</a:t>
            </a:r>
            <a:r>
              <a:rPr lang="en-US" sz="100" dirty="0"/>
              <a:t> </a:t>
            </a:r>
            <a:r>
              <a:rPr lang="en-US" dirty="0"/>
              <a:t>R</a:t>
            </a:r>
            <a:r>
              <a:rPr lang="en-US" sz="100" dirty="0"/>
              <a:t> </a:t>
            </a:r>
            <a:r>
              <a:rPr lang="en-US" dirty="0"/>
              <a:t>A is 4.</a:t>
            </a:r>
            <a:endParaRPr lang="en-IN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049A2A60-5A35-4A96-9497-FF60D9F991BC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3723554650"/>
              </p:ext>
            </p:extLst>
          </p:nvPr>
        </p:nvGraphicFramePr>
        <p:xfrm>
          <a:off x="457200" y="3048000"/>
          <a:ext cx="8229601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7011">
                  <a:extLst>
                    <a:ext uri="{9D8B030D-6E8A-4147-A177-3AD203B41FA5}">
                      <a16:colId xmlns:a16="http://schemas.microsoft.com/office/drawing/2014/main" val="3884605500"/>
                    </a:ext>
                  </a:extLst>
                </a:gridCol>
                <a:gridCol w="1373064">
                  <a:extLst>
                    <a:ext uri="{9D8B030D-6E8A-4147-A177-3AD203B41FA5}">
                      <a16:colId xmlns:a16="http://schemas.microsoft.com/office/drawing/2014/main" val="843290581"/>
                    </a:ext>
                  </a:extLst>
                </a:gridCol>
                <a:gridCol w="1164655">
                  <a:extLst>
                    <a:ext uri="{9D8B030D-6E8A-4147-A177-3AD203B41FA5}">
                      <a16:colId xmlns:a16="http://schemas.microsoft.com/office/drawing/2014/main" val="3928750612"/>
                    </a:ext>
                  </a:extLst>
                </a:gridCol>
                <a:gridCol w="947270">
                  <a:extLst>
                    <a:ext uri="{9D8B030D-6E8A-4147-A177-3AD203B41FA5}">
                      <a16:colId xmlns:a16="http://schemas.microsoft.com/office/drawing/2014/main" val="846269458"/>
                    </a:ext>
                  </a:extLst>
                </a:gridCol>
                <a:gridCol w="1012262">
                  <a:extLst>
                    <a:ext uri="{9D8B030D-6E8A-4147-A177-3AD203B41FA5}">
                      <a16:colId xmlns:a16="http://schemas.microsoft.com/office/drawing/2014/main" val="153063528"/>
                    </a:ext>
                  </a:extLst>
                </a:gridCol>
                <a:gridCol w="1292120">
                  <a:extLst>
                    <a:ext uri="{9D8B030D-6E8A-4147-A177-3AD203B41FA5}">
                      <a16:colId xmlns:a16="http://schemas.microsoft.com/office/drawing/2014/main" val="1835363211"/>
                    </a:ext>
                  </a:extLst>
                </a:gridCol>
                <a:gridCol w="1353219">
                  <a:extLst>
                    <a:ext uri="{9D8B030D-6E8A-4147-A177-3AD203B41FA5}">
                      <a16:colId xmlns:a16="http://schemas.microsoft.com/office/drawing/2014/main" val="39512580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Coefficients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Standard Error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t</a:t>
                      </a:r>
                      <a:r>
                        <a:rPr lang="en-IN" dirty="0"/>
                        <a:t>-</a:t>
                      </a:r>
                      <a:r>
                        <a:rPr lang="en-IN" i="1" dirty="0"/>
                        <a:t>Stat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p</a:t>
                      </a:r>
                      <a:r>
                        <a:rPr lang="en-IN" dirty="0"/>
                        <a:t>-</a:t>
                      </a:r>
                      <a:r>
                        <a:rPr lang="en-IN" i="1" dirty="0"/>
                        <a:t>value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Lower</a:t>
                      </a:r>
                      <a:r>
                        <a:rPr lang="en-IN" dirty="0"/>
                        <a:t> 95%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Upper</a:t>
                      </a:r>
                      <a:r>
                        <a:rPr lang="en-IN" dirty="0"/>
                        <a:t> 95%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534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Intercept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b="1" dirty="0"/>
                        <a:t>0.4847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0.0085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57.258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dirty="0"/>
                        <a:t>0.000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0.4673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b="1" dirty="0"/>
                        <a:t>0.5021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7526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i="1" dirty="0"/>
                        <a:t>x</a:t>
                      </a:r>
                      <a:r>
                        <a:rPr lang="en-IN" baseline="-25000" dirty="0"/>
                        <a:t>1</a:t>
                      </a:r>
                      <a:r>
                        <a:rPr lang="en-IN" baseline="30000" dirty="0"/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0650" indent="0" algn="ctr"/>
                      <a:r>
                        <a:rPr lang="en-IN" dirty="0"/>
                        <a:t>3.2754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0.6723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25425" indent="0" algn="ctr"/>
                      <a:r>
                        <a:rPr lang="en-IN" dirty="0"/>
                        <a:t>4.872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dirty="0"/>
                        <a:t>0.000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dirty="0"/>
                        <a:t>1.8960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IN" dirty="0"/>
                        <a:t>4.6549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912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i="1" dirty="0"/>
                        <a:t>x</a:t>
                      </a:r>
                      <a:r>
                        <a:rPr lang="en-IN" baseline="-25000" dirty="0"/>
                        <a:t>2</a:t>
                      </a:r>
                      <a:r>
                        <a:rPr lang="en-IN" baseline="30000" dirty="0"/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− 0.1153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0.0167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− 6.920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− 0.1494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− 0.0811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6263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09192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B6805-3AB0-4BD9-9945-C33677017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9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05702-1832-4125-B89C-F786E63CC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77208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Example, continued.</a:t>
            </a:r>
          </a:p>
          <a:p>
            <a:pPr>
              <a:lnSpc>
                <a:spcPct val="90000"/>
              </a:lnSpc>
            </a:pPr>
            <a:r>
              <a:rPr lang="en-US" dirty="0"/>
              <a:t>Note that </a:t>
            </a:r>
            <a:r>
              <a:rPr lang="en-US" i="1" dirty="0"/>
              <a:t>s</a:t>
            </a:r>
            <a:r>
              <a:rPr lang="en-US" i="1" baseline="-25000" dirty="0"/>
              <a:t>e</a:t>
            </a:r>
            <a:r>
              <a:rPr lang="en-US" dirty="0"/>
              <a:t> = 0.0375.</a:t>
            </a:r>
            <a:endParaRPr lang="en-I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56E7B56-E0B1-488A-A924-A04CE88F0D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64797"/>
              </p:ext>
            </p:extLst>
          </p:nvPr>
        </p:nvGraphicFramePr>
        <p:xfrm>
          <a:off x="515112" y="2390775"/>
          <a:ext cx="8113776" cy="1961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88">
                  <a:extLst>
                    <a:ext uri="{9D8B030D-6E8A-4147-A177-3AD203B41FA5}">
                      <a16:colId xmlns:a16="http://schemas.microsoft.com/office/drawing/2014/main" val="3634195038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248173021"/>
                    </a:ext>
                  </a:extLst>
                </a:gridCol>
                <a:gridCol w="3675888">
                  <a:extLst>
                    <a:ext uri="{9D8B030D-6E8A-4147-A177-3AD203B41FA5}">
                      <a16:colId xmlns:a16="http://schemas.microsoft.com/office/drawing/2014/main" val="3838551237"/>
                    </a:ext>
                  </a:extLst>
                </a:gridCol>
              </a:tblGrid>
              <a:tr h="2221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i="0" baseline="0" dirty="0"/>
                        <a:t>Regression Statistics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4228097586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Multiple R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0.8459</a:t>
                      </a:r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2272941342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R Square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0.7156</a:t>
                      </a:r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3543391742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Adjusted R Square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0.6945</a:t>
                      </a:r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20466730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Standard Error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="1" baseline="0" dirty="0"/>
                        <a:t>0.0375</a:t>
                      </a:r>
                      <a:endParaRPr lang="en-IN" sz="1600" b="1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2383225225"/>
                  </a:ext>
                </a:extLst>
              </a:tr>
              <a:tr h="222134">
                <a:tc>
                  <a:txBody>
                    <a:bodyPr/>
                    <a:lstStyle/>
                    <a:p>
                      <a:r>
                        <a:rPr lang="en-IN" sz="1600" baseline="0" dirty="0"/>
                        <a:t>Observations</a:t>
                      </a:r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30</a:t>
                      </a:r>
                      <a:endParaRPr lang="en-IN" sz="1600" baseline="0" dirty="0"/>
                    </a:p>
                  </a:txBody>
                  <a:tcPr marL="121706" marR="121706" marT="41564" marB="41564"/>
                </a:tc>
                <a:tc>
                  <a:txBody>
                    <a:bodyPr/>
                    <a:lstStyle/>
                    <a:p>
                      <a:endParaRPr lang="en-IN" sz="1600" baseline="0" dirty="0"/>
                    </a:p>
                  </a:txBody>
                  <a:tcPr marL="121706" marR="121706" marT="41564" marB="41564"/>
                </a:tc>
                <a:extLst>
                  <a:ext uri="{0D108BD9-81ED-4DB2-BD59-A6C34878D82A}">
                    <a16:rowId xmlns:a16="http://schemas.microsoft.com/office/drawing/2014/main" val="831878355"/>
                  </a:ext>
                </a:extLst>
              </a:tr>
            </a:tbl>
          </a:graphicData>
        </a:graphic>
      </p:graphicFrame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E7A25C4D-65CB-4EB2-9184-B529C6A682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1977723"/>
              </p:ext>
            </p:extLst>
          </p:nvPr>
        </p:nvGraphicFramePr>
        <p:xfrm>
          <a:off x="533400" y="4371077"/>
          <a:ext cx="8113776" cy="1641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4376">
                  <a:extLst>
                    <a:ext uri="{9D8B030D-6E8A-4147-A177-3AD203B41FA5}">
                      <a16:colId xmlns:a16="http://schemas.microsoft.com/office/drawing/2014/main" val="318617482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9430043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68860293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33118786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51684906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626616383"/>
                    </a:ext>
                  </a:extLst>
                </a:gridCol>
              </a:tblGrid>
              <a:tr h="325869"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ANOVA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 marT="42222" marB="42222"/>
                </a:tc>
                <a:extLst>
                  <a:ext uri="{0D108BD9-81ED-4DB2-BD59-A6C34878D82A}">
                    <a16:rowId xmlns:a16="http://schemas.microsoft.com/office/drawing/2014/main" val="3859182516"/>
                  </a:ext>
                </a:extLst>
              </a:tr>
              <a:tr h="325869">
                <a:tc>
                  <a:txBody>
                    <a:bodyPr/>
                    <a:lstStyle/>
                    <a:p>
                      <a:pPr algn="ctr"/>
                      <a:endParaRPr lang="en-IN" sz="16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121706" marR="121706" marT="42222" marB="42222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df </a:t>
                      </a:r>
                      <a:endParaRPr lang="en-IN" sz="16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121706" marR="121706" marT="42222" marB="42222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SS</a:t>
                      </a:r>
                      <a:endParaRPr lang="en-IN" sz="16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121706" marR="121706" marT="42222" marB="42222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baseline="0" dirty="0">
                          <a:solidFill>
                            <a:schemeClr val="bg1"/>
                          </a:solidFill>
                        </a:rPr>
                        <a:t>MS</a:t>
                      </a:r>
                    </a:p>
                  </a:txBody>
                  <a:tcPr marL="121706" marR="121706" marT="42222" marB="42222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baseline="0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 marL="121706" marR="121706" marT="42222" marB="42222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baseline="0" dirty="0">
                          <a:solidFill>
                            <a:schemeClr val="bg1"/>
                          </a:solidFill>
                        </a:rPr>
                        <a:t>Significance F</a:t>
                      </a:r>
                    </a:p>
                  </a:txBody>
                  <a:tcPr marL="121706" marR="121706" marT="42222" marB="42222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298649"/>
                  </a:ext>
                </a:extLst>
              </a:tr>
              <a:tr h="325869">
                <a:tc>
                  <a:txBody>
                    <a:bodyPr/>
                    <a:lstStyle/>
                    <a:p>
                      <a:pPr algn="l"/>
                      <a:r>
                        <a:rPr lang="en-IN" sz="1600" baseline="0" dirty="0"/>
                        <a:t>Regression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/>
                        <a:t>2</a:t>
                      </a:r>
                      <a:endParaRPr lang="en-IN" sz="1600" baseline="0" dirty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0.0958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0.0479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33.966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4.25E-08</a:t>
                      </a:r>
                    </a:p>
                  </a:txBody>
                  <a:tcPr marL="121706" marR="121706" marT="42222" marB="42222"/>
                </a:tc>
                <a:extLst>
                  <a:ext uri="{0D108BD9-81ED-4DB2-BD59-A6C34878D82A}">
                    <a16:rowId xmlns:a16="http://schemas.microsoft.com/office/drawing/2014/main" val="2699158774"/>
                  </a:ext>
                </a:extLst>
              </a:tr>
              <a:tr h="325869">
                <a:tc>
                  <a:txBody>
                    <a:bodyPr/>
                    <a:lstStyle/>
                    <a:p>
                      <a:pPr algn="l"/>
                      <a:r>
                        <a:rPr lang="en-IN" sz="1600" baseline="0" dirty="0"/>
                        <a:t>Residual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/>
                        <a:t>27</a:t>
                      </a:r>
                      <a:endParaRPr lang="en-IN" sz="1600" baseline="0" dirty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0.0381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0.0014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 marT="42222" marB="42222"/>
                </a:tc>
                <a:extLst>
                  <a:ext uri="{0D108BD9-81ED-4DB2-BD59-A6C34878D82A}">
                    <a16:rowId xmlns:a16="http://schemas.microsoft.com/office/drawing/2014/main" val="1575514401"/>
                  </a:ext>
                </a:extLst>
              </a:tr>
              <a:tr h="325869">
                <a:tc>
                  <a:txBody>
                    <a:bodyPr/>
                    <a:lstStyle/>
                    <a:p>
                      <a:pPr algn="l"/>
                      <a:r>
                        <a:rPr lang="en-IN" sz="1600" baseline="0" dirty="0"/>
                        <a:t>Total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/>
                        <a:t>29</a:t>
                      </a:r>
                      <a:endParaRPr lang="en-IN" sz="1600" baseline="0" dirty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aseline="0" dirty="0"/>
                        <a:t>0.1338</a:t>
                      </a:r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/>
                    </a:p>
                  </a:txBody>
                  <a:tcPr marL="121706" marR="121706" marT="42222" marB="42222"/>
                </a:tc>
                <a:tc>
                  <a:txBody>
                    <a:bodyPr/>
                    <a:lstStyle/>
                    <a:p>
                      <a:pPr algn="ctr"/>
                      <a:endParaRPr lang="en-IN" sz="1600" baseline="0" dirty="0"/>
                    </a:p>
                  </a:txBody>
                  <a:tcPr marL="121706" marR="121706" marT="42222" marB="42222"/>
                </a:tc>
                <a:extLst>
                  <a:ext uri="{0D108BD9-81ED-4DB2-BD59-A6C34878D82A}">
                    <a16:rowId xmlns:a16="http://schemas.microsoft.com/office/drawing/2014/main" val="3212898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1207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5C899-3291-44B2-B596-C55D16042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49436-9FDA-435F-A654-6C8115A59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684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Consider the linear regression model with </a:t>
            </a:r>
            <a:r>
              <a:rPr lang="en-US" sz="2000" i="1" dirty="0"/>
              <a:t>k</a:t>
            </a:r>
            <a:r>
              <a:rPr lang="en-US" sz="2000" dirty="0"/>
              <a:t> predictor variables.</a:t>
            </a:r>
            <a:endParaRPr lang="en-IN" sz="20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19E756C-0D9A-425C-8692-6E53B26C6D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0327767"/>
              </p:ext>
            </p:extLst>
          </p:nvPr>
        </p:nvGraphicFramePr>
        <p:xfrm>
          <a:off x="2908300" y="2187575"/>
          <a:ext cx="34925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492360" imgH="330120" progId="Equation.DSMT4">
                  <p:embed/>
                </p:oleObj>
              </mc:Choice>
              <mc:Fallback>
                <p:oleObj name="Equation" r:id="rId2" imgW="349236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08300" y="2187575"/>
                        <a:ext cx="34925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4969B-CED9-431D-A27B-757939A5A2F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99480"/>
            <a:ext cx="6902970" cy="4634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We can conduct hypothesis tests about the unknown parameters</a:t>
            </a:r>
            <a:endParaRPr lang="en-IN" sz="20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67156C0-17B7-4532-AA72-D8D26841BD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6075144"/>
              </p:ext>
            </p:extLst>
          </p:nvPr>
        </p:nvGraphicFramePr>
        <p:xfrm>
          <a:off x="490538" y="3200400"/>
          <a:ext cx="1589087" cy="32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638000" imgH="330120" progId="Equation.DSMT4">
                  <p:embed/>
                </p:oleObj>
              </mc:Choice>
              <mc:Fallback>
                <p:oleObj name="Equation" r:id="rId4" imgW="163800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0538" y="3200400"/>
                        <a:ext cx="1589087" cy="32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8A605A-86C5-48B2-A5DE-F279DC33574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771276"/>
            <a:ext cx="8229600" cy="800724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Joint test about all of the parameters.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Individual tests about a single parameter.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7F4CFA-9520-4EEC-866C-1FC4A11046E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724400"/>
            <a:ext cx="8229600" cy="10468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For the tests to be valid, certain conditions about the model must be met.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8726464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901D0-512C-4871-82C6-C0DBCE25F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10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AE68F-43CF-4B12-8357-B4F4828DF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3491"/>
          </a:xfrm>
        </p:spPr>
        <p:txBody>
          <a:bodyPr/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IN" dirty="0"/>
              <a:t>Example, continued.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05DD8-4E23-48B2-876A-235AEB2B749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177320"/>
            <a:ext cx="427220" cy="341027"/>
          </a:xfrm>
        </p:spPr>
        <p:txBody>
          <a:bodyPr>
            <a:normAutofit fontScale="92500" lnSpcReduction="10000"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IN" dirty="0"/>
              <a:t> 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D1EB87B-A645-4240-8B15-8215FB404D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3410867"/>
              </p:ext>
            </p:extLst>
          </p:nvPr>
        </p:nvGraphicFramePr>
        <p:xfrm>
          <a:off x="885825" y="2146300"/>
          <a:ext cx="36068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606480" imgH="368280" progId="Equation.DSMT4">
                  <p:embed/>
                </p:oleObj>
              </mc:Choice>
              <mc:Fallback>
                <p:oleObj name="Equation" r:id="rId2" imgW="360648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85825" y="2146300"/>
                        <a:ext cx="36068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4282C1-1DD1-41EF-B6E2-FF346ED5A35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667000"/>
            <a:ext cx="8229600" cy="2819400"/>
          </a:xfrm>
        </p:spPr>
        <p:txBody>
          <a:bodyPr/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dirty="0"/>
              <a:t>Using this 95% prediction interval, we can state that the winning percentage of a team with a batting average of 0.25 and earned run average of 4 falls between 0.4057 and 0.5637.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dirty="0"/>
              <a:t>In the previous example, the corresponding 95% confidence interval was between 0.4673 and 0.5021.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dirty="0"/>
              <a:t>Notice the prediction interval is wider.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43954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901D0-512C-4871-82C6-C0DBCE25F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11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AE68F-43CF-4B12-8357-B4F4828DF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3491"/>
          </a:xfrm>
        </p:spPr>
        <p:txBody>
          <a:bodyPr/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dirty="0"/>
              <a:t>Example. continued with R.</a:t>
            </a:r>
            <a:endParaRPr lang="en-IN" dirty="0"/>
          </a:p>
        </p:txBody>
      </p:sp>
      <p:pic>
        <p:nvPicPr>
          <p:cNvPr id="9" name="Picture 8" descr="A 1 line program code. ">
            <a:extLst>
              <a:ext uri="{FF2B5EF4-FFF2-40B4-BE49-F238E27FC236}">
                <a16:creationId xmlns:a16="http://schemas.microsoft.com/office/drawing/2014/main" id="{84AA0F00-081F-44B9-A6F7-A0A48742C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53974"/>
            <a:ext cx="6090142" cy="507512"/>
          </a:xfrm>
          <a:prstGeom prst="rect">
            <a:avLst/>
          </a:prstGeom>
        </p:spPr>
      </p:pic>
      <p:pic>
        <p:nvPicPr>
          <p:cNvPr id="10" name="Picture 9" descr="A 3 line program code.">
            <a:extLst>
              <a:ext uri="{FF2B5EF4-FFF2-40B4-BE49-F238E27FC236}">
                <a16:creationId xmlns:a16="http://schemas.microsoft.com/office/drawing/2014/main" id="{FBB44C92-0DB9-4BD5-8F6A-AB6360972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482" y="2920252"/>
            <a:ext cx="7969456" cy="1627097"/>
          </a:xfrm>
          <a:prstGeom prst="rect">
            <a:avLst/>
          </a:prstGeom>
        </p:spPr>
      </p:pic>
      <p:sp>
        <p:nvSpPr>
          <p:cNvPr id="6" name="Content Placeholder 9"/>
          <p:cNvSpPr>
            <a:spLocks noGrp="1"/>
          </p:cNvSpPr>
          <p:nvPr>
            <p:ph sz="quarter" idx="12"/>
          </p:nvPr>
        </p:nvSpPr>
        <p:spPr>
          <a:xfrm>
            <a:off x="1524000" y="5791200"/>
            <a:ext cx="5638800" cy="228600"/>
          </a:xfrm>
        </p:spPr>
        <p:txBody>
          <a:bodyPr/>
          <a:lstStyle/>
          <a:p>
            <a:r>
              <a:rPr lang="en-US" dirty="0">
                <a:hlinkClick r:id="rId4" action="ppaction://hlinksldjump"/>
              </a:rPr>
              <a:t>Access the text alternative for slide images.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5188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15178-666A-4F5C-92E8-7D05AF0EC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1</a:t>
            </a:r>
            <a:endParaRPr lang="en-IN" sz="1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84EB4-8471-4E95-A3A2-64657C2B3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0980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statistical properties of the O</a:t>
            </a:r>
            <a:r>
              <a:rPr lang="en-US" sz="100" dirty="0"/>
              <a:t> </a:t>
            </a:r>
            <a:r>
              <a:rPr lang="en-US" dirty="0"/>
              <a:t>L</a:t>
            </a:r>
            <a:r>
              <a:rPr lang="en-US" sz="100" dirty="0"/>
              <a:t> </a:t>
            </a:r>
            <a:r>
              <a:rPr lang="en-US" dirty="0"/>
              <a:t>S estimator and validity of testing procedures depend on assumptions.</a:t>
            </a:r>
          </a:p>
          <a:p>
            <a:pPr marL="0" indent="0">
              <a:buNone/>
            </a:pPr>
            <a:r>
              <a:rPr lang="en-US" dirty="0"/>
              <a:t>Under the assumptions, O</a:t>
            </a:r>
            <a:r>
              <a:rPr lang="en-US" sz="100" dirty="0"/>
              <a:t> </a:t>
            </a:r>
            <a:r>
              <a:rPr lang="en-US" dirty="0"/>
              <a:t>L</a:t>
            </a:r>
            <a:r>
              <a:rPr lang="en-US" sz="100" dirty="0"/>
              <a:t> </a:t>
            </a:r>
            <a:r>
              <a:rPr lang="en-US" dirty="0"/>
              <a:t>S estimators have desirable properties.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FF04DA-A8CB-4560-A048-DC0926FA143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819400"/>
            <a:ext cx="1600200" cy="358515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Unbiased:</a:t>
            </a:r>
            <a:endParaRPr lang="en-IN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61D0876-EA88-4D01-8A4A-39A0940487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4036470"/>
              </p:ext>
            </p:extLst>
          </p:nvPr>
        </p:nvGraphicFramePr>
        <p:xfrm>
          <a:off x="2192338" y="2770188"/>
          <a:ext cx="1187450" cy="433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79280" imgH="393480" progId="Equation.DSMT4">
                  <p:embed/>
                </p:oleObj>
              </mc:Choice>
              <mc:Fallback>
                <p:oleObj name="Equation" r:id="rId2" imgW="107928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92338" y="2770188"/>
                        <a:ext cx="1187450" cy="433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C7F816-33E5-4B87-BE36-CA657B8E22C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246621"/>
            <a:ext cx="8229600" cy="725774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Minimum variations between samples.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Compromised when one or more of the model assumptions are violated.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55DAE-3810-4096-B01A-D73E2C7AB42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052341"/>
            <a:ext cx="8229600" cy="135785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validity of the significance tests is also impacted.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Estimated standard errors are inappropriate.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Not possible to make meaningful inferences from the t and F tests.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64052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13364-19BD-45F6-9882-A2FFE91A5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B77A1-E2F9-4E50-9851-79F2D29F0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4879298" cy="45345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assumptions are based on the error term</a:t>
            </a:r>
            <a:endParaRPr lang="en-IN" dirty="0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7559C9F-A862-4A28-B778-1BE2D1ED9C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371814"/>
              </p:ext>
            </p:extLst>
          </p:nvPr>
        </p:nvGraphicFramePr>
        <p:xfrm>
          <a:off x="5400675" y="1749425"/>
          <a:ext cx="192088" cy="179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90440" imgH="177480" progId="Equation.DSMT4">
                  <p:embed/>
                </p:oleObj>
              </mc:Choice>
              <mc:Fallback>
                <p:oleObj name="Equation" r:id="rId2" imgW="19044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00675" y="1749425"/>
                        <a:ext cx="192088" cy="179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3823E1-DD96-46C0-A76C-AA079EDB9BB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133601"/>
            <a:ext cx="4564505" cy="3997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residuals, or the observed error term,</a:t>
            </a:r>
            <a:endParaRPr lang="en-IN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57396739-2865-4BC3-974C-6E0DB17F62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3380"/>
              </p:ext>
            </p:extLst>
          </p:nvPr>
        </p:nvGraphicFramePr>
        <p:xfrm>
          <a:off x="5072063" y="2179638"/>
          <a:ext cx="9906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990360" imgH="304560" progId="Equation.DSMT4">
                  <p:embed/>
                </p:oleObj>
              </mc:Choice>
              <mc:Fallback>
                <p:oleObj name="Equation" r:id="rId4" imgW="99036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72063" y="2179638"/>
                        <a:ext cx="9906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C8DC09-D563-4343-AAB7-D93375491C8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24730" y="2133602"/>
            <a:ext cx="2605790" cy="399737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contain useful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9F2F01-FCB4-465A-9049-458607D5CF00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2588300"/>
            <a:ext cx="2091128" cy="454703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information about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17FF1606-4939-4A1C-A8CD-28A831298D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0838313"/>
              </p:ext>
            </p:extLst>
          </p:nvPr>
        </p:nvGraphicFramePr>
        <p:xfrm>
          <a:off x="2574925" y="2740025"/>
          <a:ext cx="1905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90440" imgH="177480" progId="Equation.DSMT4">
                  <p:embed/>
                </p:oleObj>
              </mc:Choice>
              <mc:Fallback>
                <p:oleObj name="Equation" r:id="rId6" imgW="19044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74925" y="2740025"/>
                        <a:ext cx="1905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AEB5FAF-0285-4978-8EDF-81AB8BF02B3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3125451"/>
            <a:ext cx="8229600" cy="7420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Use the residuals to investigate the assumptions through residual plots.</a:t>
            </a:r>
          </a:p>
          <a:p>
            <a:pPr marL="292608" indent="-292608"/>
            <a:r>
              <a:rPr lang="en-US" dirty="0"/>
              <a:t>Residuals vs. predictor variable: nonlinear patterns.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5C11E1-6DB4-4B1B-8218-477E047853A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3961152"/>
            <a:ext cx="3565160" cy="371006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Residuals vs. predicted values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F479EC51-6B04-4479-AE78-8399467538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6072465"/>
              </p:ext>
            </p:extLst>
          </p:nvPr>
        </p:nvGraphicFramePr>
        <p:xfrm>
          <a:off x="4093940" y="3992380"/>
          <a:ext cx="2794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79360" imgH="304560" progId="Equation.DSMT4">
                  <p:embed/>
                </p:oleObj>
              </mc:Choice>
              <mc:Fallback>
                <p:oleObj name="Equation" r:id="rId8" imgW="27936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093940" y="3992380"/>
                        <a:ext cx="2794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B57F33-C670-4E26-9649-C2ED6602CD0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465780" y="3961153"/>
            <a:ext cx="3930075" cy="371006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IN" dirty="0"/>
              <a:t>changing variability.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6FA1B15-443A-4190-A456-0D9C3CF630C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57200" y="4419601"/>
            <a:ext cx="8229600" cy="362262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dirty="0"/>
              <a:t>Residuals sequentially: correlated observations.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AEADBAE-BAAC-4FF4-8D5C-640CB938D7F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7200" y="4895538"/>
            <a:ext cx="8229600" cy="74326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Residuals can also be used to detect outliers.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81292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1453-BAEB-46C6-B48F-E48200ECA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4F9F7-47B0-4D64-94A3-079A50461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43399"/>
          </a:xfrm>
        </p:spPr>
        <p:txBody>
          <a:bodyPr/>
          <a:lstStyle/>
          <a:p>
            <a:r>
              <a:rPr lang="en-US" dirty="0"/>
              <a:t>Recall that outliers are observations that stand out from the rest of the data.</a:t>
            </a:r>
          </a:p>
          <a:p>
            <a:r>
              <a:rPr lang="en-US" dirty="0"/>
              <a:t>For an outlier observation, the resulting residual will appear distinct in a plot; it will stand out from the rest.</a:t>
            </a:r>
          </a:p>
          <a:p>
            <a:r>
              <a:rPr lang="en-US" dirty="0"/>
              <a:t>While outliers can greatly impact the estimates, it is not always clear what to do with them.</a:t>
            </a:r>
          </a:p>
          <a:p>
            <a:r>
              <a:rPr lang="en-US" dirty="0"/>
              <a:t>Outliers may indicate bad data due to incorrectly recorded (or included), correct or delete them.</a:t>
            </a:r>
          </a:p>
          <a:p>
            <a:r>
              <a:rPr lang="en-US" dirty="0"/>
              <a:t>Alternatively, outliers may just be due to random variations, in which case the relevant observations should remain.</a:t>
            </a:r>
          </a:p>
          <a:p>
            <a:r>
              <a:rPr lang="en-US" dirty="0"/>
              <a:t>In any event, residual plots help us identify potential outliers so that we can take corrective actions, if needed.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23987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1453-BAEB-46C6-B48F-E48200ECA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4F9F7-47B0-4D64-94A3-079A50461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345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Residual plot with no violated assumptions.</a:t>
            </a:r>
            <a:endParaRPr lang="en-IN" dirty="0"/>
          </a:p>
        </p:txBody>
      </p:sp>
      <p:pic>
        <p:nvPicPr>
          <p:cNvPr id="5" name="Picture 4" descr="Residual plot showing uniform dots scattered about the x-axis.">
            <a:extLst>
              <a:ext uri="{FF2B5EF4-FFF2-40B4-BE49-F238E27FC236}">
                <a16:creationId xmlns:a16="http://schemas.microsoft.com/office/drawing/2014/main" id="{C7D82BCD-6C59-4487-B38D-E8D489C6E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821" y="2204309"/>
            <a:ext cx="6479559" cy="312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0599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7076B52-B25F-4C09-90B6-8B388DDC2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5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7E4D3E-2A80-4E61-9D70-66702A3F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85172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Assumption 1: linear in the predictors.</a:t>
            </a:r>
          </a:p>
          <a:p>
            <a:pPr marL="0" indent="0">
              <a:buNone/>
            </a:pPr>
            <a:r>
              <a:rPr lang="en-US" dirty="0"/>
              <a:t>Linear regression assumes a linear relationship between the response and predictors.</a:t>
            </a:r>
          </a:p>
          <a:p>
            <a:pPr marL="0" indent="0">
              <a:buNone/>
            </a:pPr>
            <a:r>
              <a:rPr lang="en-US" dirty="0"/>
              <a:t>If violated, O</a:t>
            </a:r>
            <a:r>
              <a:rPr lang="en-US" sz="100" dirty="0"/>
              <a:t> </a:t>
            </a:r>
            <a:r>
              <a:rPr lang="en-US" dirty="0"/>
              <a:t>L</a:t>
            </a:r>
            <a:r>
              <a:rPr lang="en-US" sz="100" dirty="0"/>
              <a:t> </a:t>
            </a:r>
            <a:r>
              <a:rPr lang="en-US" dirty="0"/>
              <a:t>S estimates and inferences can be misleading.</a:t>
            </a:r>
          </a:p>
          <a:p>
            <a:pPr marL="0" indent="0">
              <a:buNone/>
            </a:pPr>
            <a:r>
              <a:rPr lang="en-US" dirty="0"/>
              <a:t>Detection,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Use residual plots to identify nonlinear patterns.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Linearity is justified if the residuals are randomly dispersed.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A discernible trend in the residuals indicates a nonlinear pattern.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A9E59C-3A8F-4533-AA1D-E1A5881A10F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4515521"/>
            <a:ext cx="8229600" cy="118331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Remedy,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Employ nonlinear regression.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Transform the response and predictor variables.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3059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1453-BAEB-46C6-B48F-E48200ECA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6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4F9F7-47B0-4D64-94A3-079A50461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345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Example: age and happiness.</a:t>
            </a:r>
            <a:endParaRPr lang="en-IN" dirty="0"/>
          </a:p>
        </p:txBody>
      </p:sp>
      <p:pic>
        <p:nvPicPr>
          <p:cNvPr id="6" name="Picture 5" descr="Scatterplot showing a nonlinear relationship between age and happiness.">
            <a:extLst>
              <a:ext uri="{FF2B5EF4-FFF2-40B4-BE49-F238E27FC236}">
                <a16:creationId xmlns:a16="http://schemas.microsoft.com/office/drawing/2014/main" id="{2348B3ED-1C75-439E-A98D-FD9981459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60" y="2414906"/>
            <a:ext cx="3545788" cy="2148109"/>
          </a:xfrm>
          <a:prstGeom prst="rect">
            <a:avLst/>
          </a:prstGeom>
        </p:spPr>
      </p:pic>
      <p:pic>
        <p:nvPicPr>
          <p:cNvPr id="7" name="Picture 6" descr="Residual plot for the age/happiness scatterplot. The plot shows a clear curved pattern.">
            <a:extLst>
              <a:ext uri="{FF2B5EF4-FFF2-40B4-BE49-F238E27FC236}">
                <a16:creationId xmlns:a16="http://schemas.microsoft.com/office/drawing/2014/main" id="{61308709-36C6-4F93-9243-821225F3C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786" y="2585080"/>
            <a:ext cx="3945014" cy="180776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4A909-8630-4657-AC2D-EE59B7AD24D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985566" y="5652247"/>
            <a:ext cx="3172869" cy="304800"/>
          </a:xfrm>
        </p:spPr>
        <p:txBody>
          <a:bodyPr>
            <a:normAutofit/>
          </a:bodyPr>
          <a:lstStyle/>
          <a:p>
            <a:r>
              <a:rPr lang="en-US" dirty="0">
                <a:hlinkClick r:id="rId4" action="ppaction://hlinksldjump"/>
              </a:rPr>
              <a:t>Access the text alternative for slide images.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69433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1453-BAEB-46C6-B48F-E48200ECA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7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4F9F7-47B0-4D64-94A3-079A50461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43399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dirty="0"/>
              <a:t>Assumption 2: There is no perfect multicollinearity.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/>
              <a:t>Exists when two or more predictor variables have an exact linear relationship.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/>
              <a:t>In most applications, some degree of correlation exists between the explanatory variables.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/>
              <a:t>Multicollinearity does not violate any of the assumptions.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/>
              <a:t>The model cannot be estimated though.</a:t>
            </a:r>
          </a:p>
          <a:p>
            <a:pPr>
              <a:lnSpc>
                <a:spcPct val="90000"/>
              </a:lnSpc>
            </a:pPr>
            <a:r>
              <a:rPr lang="en-US" dirty="0"/>
              <a:t>Imprecise estimates of slope coefficients.</a:t>
            </a:r>
          </a:p>
          <a:p>
            <a:pPr>
              <a:lnSpc>
                <a:spcPct val="90000"/>
              </a:lnSpc>
            </a:pPr>
            <a:r>
              <a:rPr lang="en-US" dirty="0"/>
              <a:t>Difficult to disentangle the separate influences of the predictor variable.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04955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AA180-BB0F-4505-A8B7-EE1BF750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8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EEB80-BF3E-48A1-8E7B-12F065AED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0830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Detection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Wrong signs of the estimated coefficients.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Insignificant important predictor variables.</a:t>
            </a:r>
            <a:endParaRPr lang="en-IN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59AE05-57B8-48E6-9812-F010519981F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741951"/>
            <a:ext cx="921895" cy="361013"/>
          </a:xfrm>
        </p:spPr>
        <p:txBody>
          <a:bodyPr/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High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348D38BD-EE81-4DA8-8DE1-0ACCC290A7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0567720"/>
              </p:ext>
            </p:extLst>
          </p:nvPr>
        </p:nvGraphicFramePr>
        <p:xfrm>
          <a:off x="1356610" y="2766310"/>
          <a:ext cx="2667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66400" imgH="266400" progId="Equation.DSMT4">
                  <p:embed/>
                </p:oleObj>
              </mc:Choice>
              <mc:Fallback>
                <p:oleObj name="Equation" r:id="rId2" imgW="26640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56610" y="2766310"/>
                        <a:ext cx="2667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66BBD8-5619-4101-87B1-F6514F21740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623310" y="2741952"/>
            <a:ext cx="7063490" cy="361012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and significant F statistic coupled with individually insignificant</a:t>
            </a:r>
            <a:endParaRPr lang="en-IN" sz="18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9B66C2-1A31-4C61-903E-475685A1CAC8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169170"/>
            <a:ext cx="8229600" cy="713282"/>
          </a:xfrm>
        </p:spPr>
        <p:txBody>
          <a:bodyPr/>
          <a:lstStyle/>
          <a:p>
            <a:pPr marL="292608" indent="0">
              <a:lnSpc>
                <a:spcPct val="90000"/>
              </a:lnSpc>
              <a:buNone/>
            </a:pPr>
            <a:r>
              <a:rPr lang="en-IN" sz="1800" dirty="0"/>
              <a:t>predictor variables.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High correlations between predictor variables (below/above −0.80/0.80).</a:t>
            </a:r>
            <a:endParaRPr lang="en-IN" sz="1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FAD442D-EBBD-4E1E-BC3F-19F0FE0E5E4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038600"/>
            <a:ext cx="8229600" cy="175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Remedy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Drop one of the collinear variables.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Obtain more data.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Express variables differently, or do nothing.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839715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956F6-83EE-4C75-ABA4-F826F1F93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7496F-597B-4702-B346-D55413A88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3"/>
            <a:ext cx="8229600" cy="4381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Consider the linear regression model with </a:t>
            </a:r>
            <a:r>
              <a:rPr lang="en-US" i="1" dirty="0"/>
              <a:t>k</a:t>
            </a:r>
            <a:r>
              <a:rPr lang="en-US" dirty="0"/>
              <a:t> predictor variables.</a:t>
            </a:r>
            <a:endParaRPr lang="en-IN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04FC350-DFF8-494A-9D40-B80595135D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973086"/>
              </p:ext>
            </p:extLst>
          </p:nvPr>
        </p:nvGraphicFramePr>
        <p:xfrm>
          <a:off x="2908300" y="2190750"/>
          <a:ext cx="34925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492360" imgH="330120" progId="Equation.DSMT4">
                  <p:embed/>
                </p:oleObj>
              </mc:Choice>
              <mc:Fallback>
                <p:oleObj name="Equation" r:id="rId2" imgW="349236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08300" y="2190750"/>
                        <a:ext cx="34925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1FF54F-3F45-4268-86B6-1C9F5E9CE6B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766292"/>
            <a:ext cx="8229600" cy="1272308"/>
          </a:xfrm>
        </p:spPr>
        <p:txBody>
          <a:bodyPr>
            <a:no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dirty="0"/>
              <a:t>If all of the coefficients equal zero, then all of the explanatory variables drop out.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If at least one coefficient does not equal zero, then at least one explanatory variable has a linear relationship with the response.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CFE423-770A-4D13-9B15-25826CD499F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114800"/>
            <a:ext cx="8229600" cy="9143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test of joint significance is regarded as a test of the overall usefulness of a regression.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31407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93F5-370A-4EDC-931C-81ACAE5A9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9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16265-A3C8-41E9-B9F6-A621AB7F0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8099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Example: home values and other factors.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D7CE047-CAE8-46EE-A87D-CC52948C9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071071"/>
              </p:ext>
            </p:extLst>
          </p:nvPr>
        </p:nvGraphicFramePr>
        <p:xfrm>
          <a:off x="457200" y="2088630"/>
          <a:ext cx="8229600" cy="1568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4099185209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955360886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405368323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3409442406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856103012"/>
                    </a:ext>
                  </a:extLst>
                </a:gridCol>
              </a:tblGrid>
              <a:tr h="273570">
                <a:tc>
                  <a:txBody>
                    <a:bodyPr/>
                    <a:lstStyle/>
                    <a:p>
                      <a:r>
                        <a:rPr lang="en-US" sz="1400" dirty="0"/>
                        <a:t>State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Home Value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</a:t>
                      </a:r>
                      <a:r>
                        <a:rPr lang="en-US" sz="100" dirty="0"/>
                        <a:t> </a:t>
                      </a:r>
                      <a:r>
                        <a:rPr lang="en-US" sz="1400" dirty="0" err="1"/>
                        <a:t>H</a:t>
                      </a:r>
                      <a:r>
                        <a:rPr lang="en-US" sz="1400" dirty="0"/>
                        <a:t> Income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Per Cap Inc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Pct</a:t>
                      </a:r>
                      <a:r>
                        <a:rPr lang="en-US" sz="1400" dirty="0"/>
                        <a:t> Owner Occ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735153"/>
                  </a:ext>
                </a:extLst>
              </a:tr>
              <a:tr h="2735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Alabama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117600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42081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22984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71.1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912106"/>
                  </a:ext>
                </a:extLst>
              </a:tr>
              <a:tr h="2735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Alaska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229100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66521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30276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64.7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7098662"/>
                  </a:ext>
                </a:extLst>
              </a:tr>
              <a:tr h="349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0215577"/>
                  </a:ext>
                </a:extLst>
              </a:tr>
              <a:tr h="2075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Wyoming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174000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53802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27860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70.2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267716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9C24EC1-FE67-4FB3-9F90-E96836D9E0D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743200" y="4507037"/>
            <a:ext cx="3200400" cy="350358"/>
          </a:xfrm>
        </p:spPr>
        <p:txBody>
          <a:bodyPr>
            <a:normAutofit fontScale="8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IN" dirty="0"/>
              <a:t>In the following table, read “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Adjusted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-US" sz="120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IN" dirty="0"/>
              <a:t>” as “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Adjusted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N" dirty="0"/>
              <a:t>R squared"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6A8EC3A-F9DA-4588-9F57-87FB9966E0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6383275"/>
              </p:ext>
            </p:extLst>
          </p:nvPr>
        </p:nvGraphicFramePr>
        <p:xfrm>
          <a:off x="1524000" y="3787430"/>
          <a:ext cx="6324600" cy="21399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212857588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95436098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731328232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55239317"/>
                    </a:ext>
                  </a:extLst>
                </a:gridCol>
              </a:tblGrid>
              <a:tr h="311130">
                <a:tc>
                  <a:txBody>
                    <a:bodyPr/>
                    <a:lstStyle/>
                    <a:p>
                      <a:r>
                        <a:rPr lang="en-US" sz="1400" dirty="0"/>
                        <a:t>Variable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 1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 2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 3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7331486"/>
                  </a:ext>
                </a:extLst>
              </a:tr>
              <a:tr h="300968">
                <a:tc>
                  <a:txBody>
                    <a:bodyPr/>
                    <a:lstStyle/>
                    <a:p>
                      <a:r>
                        <a:rPr lang="en-US" sz="1400" dirty="0"/>
                        <a:t>Intercept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417,892.04* (0.001)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348,187.14* (0.002)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285,604.08 (0.083)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381425"/>
                  </a:ext>
                </a:extLst>
              </a:tr>
              <a:tr h="300968">
                <a:tc>
                  <a:txBody>
                    <a:bodyPr/>
                    <a:lstStyle/>
                    <a:p>
                      <a:r>
                        <a:rPr lang="en-US" sz="1400" dirty="0"/>
                        <a:t>HH income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9.04* (0.000)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7.74* (0.000)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  <a:r>
                        <a:rPr lang="en-US" sz="100" dirty="0"/>
                        <a:t> </a:t>
                      </a:r>
                      <a:r>
                        <a:rPr lang="en-US" sz="1400" dirty="0"/>
                        <a:t>A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0602089"/>
                  </a:ext>
                </a:extLst>
              </a:tr>
              <a:tr h="300968">
                <a:tc>
                  <a:txBody>
                    <a:bodyPr/>
                    <a:lstStyle/>
                    <a:p>
                      <a:r>
                        <a:rPr lang="en-US" sz="1400" dirty="0"/>
                        <a:t>Per Cap Inc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−3.27 (0.309)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</a:t>
                      </a:r>
                      <a:r>
                        <a:rPr lang="en-US" sz="100" dirty="0"/>
                        <a:t> </a:t>
                      </a:r>
                      <a:r>
                        <a:rPr lang="en-US" sz="1400" dirty="0"/>
                        <a:t>A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13.21* (0.000)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7600172"/>
                  </a:ext>
                </a:extLst>
              </a:tr>
              <a:tr h="300968">
                <a:tc>
                  <a:txBody>
                    <a:bodyPr/>
                    <a:lstStyle/>
                    <a:p>
                      <a:r>
                        <a:rPr lang="en-US" sz="1400" dirty="0"/>
                        <a:t>Pct Owner Occ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−8,744.30* (0.000)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−8,027.90* (0.000)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−6,454.08* (0.001)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3732619"/>
                  </a:ext>
                </a:extLst>
              </a:tr>
              <a:tr h="224768"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4240988"/>
                  </a:ext>
                </a:extLst>
              </a:tr>
              <a:tr h="222270">
                <a:tc>
                  <a:txBody>
                    <a:bodyPr/>
                    <a:lstStyle/>
                    <a:p>
                      <a:r>
                        <a:rPr lang="en-US" sz="1400" dirty="0"/>
                        <a:t>Adjusted </a:t>
                      </a:r>
                      <a:r>
                        <a:rPr lang="en-US" sz="1400" i="1" dirty="0"/>
                        <a:t>R</a:t>
                      </a:r>
                      <a:r>
                        <a:rPr lang="en-US" sz="1400" baseline="30000" dirty="0"/>
                        <a:t>2</a:t>
                      </a:r>
                      <a:endParaRPr lang="en-IN" sz="14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0.8071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0.8069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0.6621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9124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4499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B687B-E148-4FBA-907E-CDB6E32D1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10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10149-9F03-41B5-8131-C95090C09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6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Assumption 3: constant variability.</a:t>
            </a:r>
          </a:p>
          <a:p>
            <a:pPr marL="0" indent="0">
              <a:buNone/>
            </a:pPr>
            <a:r>
              <a:rPr lang="en-US" dirty="0"/>
              <a:t>Exists when the variability in the response changes with at least one other predictor variable.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The standard errors are not appropriate.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Cannot use t and F tests.</a:t>
            </a:r>
            <a:endParaRPr lang="en-IN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F4F41D-D215-4E97-9DBD-F4CE75E11C42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429001"/>
            <a:ext cx="8229600" cy="112801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Detection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Plot the residuals against each predictor variable or predicted values.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Variability of the residuals increases or decreases.</a:t>
            </a:r>
            <a:endParaRPr lang="en-IN" sz="1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B22C64-71F4-41B2-A616-3D6A8BCD6CE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724400"/>
            <a:ext cx="8229600" cy="914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Remedy: Use robust standard errors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42256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7BF4-605F-4ED5-AAF8-667A7CC8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11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95CF5-3357-4272-AA46-66BB1C142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719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Example: square foot vs sale price.</a:t>
            </a:r>
            <a:endParaRPr lang="en-IN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68A17A86-8E7F-426B-BCAF-6B36BB551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6892389"/>
              </p:ext>
            </p:extLst>
          </p:nvPr>
        </p:nvGraphicFramePr>
        <p:xfrm>
          <a:off x="533400" y="2641600"/>
          <a:ext cx="22098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4022243827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7602630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Sales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Sqft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3335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1810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8514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1802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996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1470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9536891"/>
                  </a:ext>
                </a:extLst>
              </a:tr>
            </a:tbl>
          </a:graphicData>
        </a:graphic>
      </p:graphicFrame>
      <p:pic>
        <p:nvPicPr>
          <p:cNvPr id="11" name="Picture 10" descr="Scatterplot of residuals against square footage. The plot shows that the residulas fan out across the horizontal axis. The residuals vary more as square footage increases.">
            <a:extLst>
              <a:ext uri="{FF2B5EF4-FFF2-40B4-BE49-F238E27FC236}">
                <a16:creationId xmlns:a16="http://schemas.microsoft.com/office/drawing/2014/main" id="{837DC6DA-8FC3-435A-8164-8BE84D431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0" y="2514600"/>
            <a:ext cx="56007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8199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B687B-E148-4FBA-907E-CDB6E32D1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12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10149-9F03-41B5-8131-C95090C09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22229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Assumption 4: no serial correlation.</a:t>
            </a:r>
          </a:p>
          <a:p>
            <a:pPr marL="0" indent="0">
              <a:buNone/>
            </a:pPr>
            <a:r>
              <a:rPr lang="en-US" dirty="0"/>
              <a:t>Often breaks down with time series data.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O</a:t>
            </a:r>
            <a:r>
              <a:rPr lang="en-US" sz="100" dirty="0"/>
              <a:t> </a:t>
            </a:r>
            <a:r>
              <a:rPr lang="en-US" sz="1800" dirty="0"/>
              <a:t>L</a:t>
            </a:r>
            <a:r>
              <a:rPr lang="en-US" sz="100" dirty="0"/>
              <a:t> </a:t>
            </a:r>
            <a:r>
              <a:rPr lang="en-US" sz="1800" dirty="0"/>
              <a:t>S estimates are still unbiased.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Standard errors are inappropriate, distorted downward making the model look better than it really is.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The t and F tests may suggest the predictor variables are significant when they are not.</a:t>
            </a:r>
            <a:endParaRPr lang="en-IN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F4F41D-D215-4E97-9DBD-F4CE75E11C42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886200"/>
            <a:ext cx="8229600" cy="1600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Detection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Plot the residuals sequentially over time.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Positive (or negative) residuals followed by positive (or negative) residuals consecutively.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Switching between positive and negative residuals.</a:t>
            </a:r>
            <a:endParaRPr lang="en-IN" sz="1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B22C64-71F4-41B2-A616-3D6A8BCD6CE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5562601"/>
            <a:ext cx="8229600" cy="381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Remedy: Use robust standard errors.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022062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7BF4-605F-4ED5-AAF8-667A7CC8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13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95CF5-3357-4272-AA46-66BB1C142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719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Example: sales vs advertising costs and unemployment.</a:t>
            </a:r>
            <a:endParaRPr lang="en-IN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68A17A86-8E7F-426B-BCAF-6B36BB551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3783663"/>
              </p:ext>
            </p:extLst>
          </p:nvPr>
        </p:nvGraphicFramePr>
        <p:xfrm>
          <a:off x="533400" y="2641600"/>
          <a:ext cx="35814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350">
                  <a:extLst>
                    <a:ext uri="{9D8B030D-6E8A-4147-A177-3AD203B41FA5}">
                      <a16:colId xmlns:a16="http://schemas.microsoft.com/office/drawing/2014/main" val="4022243827"/>
                    </a:ext>
                  </a:extLst>
                </a:gridCol>
                <a:gridCol w="895350">
                  <a:extLst>
                    <a:ext uri="{9D8B030D-6E8A-4147-A177-3AD203B41FA5}">
                      <a16:colId xmlns:a16="http://schemas.microsoft.com/office/drawing/2014/main" val="760263057"/>
                    </a:ext>
                  </a:extLst>
                </a:gridCol>
                <a:gridCol w="895350">
                  <a:extLst>
                    <a:ext uri="{9D8B030D-6E8A-4147-A177-3AD203B41FA5}">
                      <a16:colId xmlns:a16="http://schemas.microsoft.com/office/drawing/2014/main" val="1123418124"/>
                    </a:ext>
                  </a:extLst>
                </a:gridCol>
                <a:gridCol w="895350">
                  <a:extLst>
                    <a:ext uri="{9D8B030D-6E8A-4147-A177-3AD203B41FA5}">
                      <a16:colId xmlns:a16="http://schemas.microsoft.com/office/drawing/2014/main" val="333180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Month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Sales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AdCost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Unemp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3335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4.6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8514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24.2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425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1802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…</a:t>
                      </a:r>
                    </a:p>
                  </a:txBody>
                  <a:tcPr marL="378186" marR="378186" vert="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996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27.4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9.1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9536891"/>
                  </a:ext>
                </a:extLst>
              </a:tr>
            </a:tbl>
          </a:graphicData>
        </a:graphic>
      </p:graphicFrame>
      <p:pic>
        <p:nvPicPr>
          <p:cNvPr id="7" name="Picture 6" descr="Scatterplot of residuals against time. This plot shows a repeated increasing and decreasing pattern.">
            <a:extLst>
              <a:ext uri="{FF2B5EF4-FFF2-40B4-BE49-F238E27FC236}">
                <a16:creationId xmlns:a16="http://schemas.microsoft.com/office/drawing/2014/main" id="{2646B01C-84AE-437E-9CA6-CD0BA727A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210" y="3396648"/>
            <a:ext cx="4448700" cy="216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711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85428-5E8A-46EC-A0E1-4FD1C6435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14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14F5E-F5AD-4F53-9D3D-908664953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057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Assumption 5: no endogeneity.</a:t>
            </a:r>
          </a:p>
          <a:p>
            <a:pPr marL="0" indent="0">
              <a:buNone/>
            </a:pPr>
            <a:r>
              <a:rPr lang="en-US" dirty="0"/>
              <a:t>The error term is not correlated with the predictor variables (in the model).</a:t>
            </a:r>
          </a:p>
          <a:p>
            <a:pPr marL="0" indent="0">
              <a:buNone/>
            </a:pPr>
            <a:r>
              <a:rPr lang="en-US" dirty="0"/>
              <a:t>Breaks down when important predictor variables are excluded.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O</a:t>
            </a:r>
            <a:r>
              <a:rPr lang="en-US" sz="100" dirty="0"/>
              <a:t> </a:t>
            </a:r>
            <a:r>
              <a:rPr lang="en-US" sz="1800" dirty="0"/>
              <a:t>L</a:t>
            </a:r>
            <a:r>
              <a:rPr lang="en-US" sz="100" dirty="0"/>
              <a:t> </a:t>
            </a:r>
            <a:r>
              <a:rPr lang="en-US" sz="1800" dirty="0"/>
              <a:t>S estimators are biased.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Extent of the bias depends on the degree of correlation between the included and excluded predictors.</a:t>
            </a:r>
            <a:endParaRPr lang="en-IN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22EE39-932D-43C2-80DA-9EE1075B125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840163"/>
            <a:ext cx="8229600" cy="20272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Remedy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First compile a comprehensive list of predictor variables.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Instrumental variable technique.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86510774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BDA8F-1A32-49E1-8DAC-650456201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15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C8DBC-4F7F-446D-AAF4-C105FC24E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Assumption 6: The error term is normally distributed.</a:t>
            </a:r>
          </a:p>
          <a:p>
            <a:pPr>
              <a:lnSpc>
                <a:spcPct val="90000"/>
              </a:lnSpc>
            </a:pPr>
            <a:r>
              <a:rPr lang="en-US" dirty="0"/>
              <a:t>Allows us to construct interval estimates and conduct tests of significance.</a:t>
            </a:r>
          </a:p>
          <a:p>
            <a:pPr>
              <a:lnSpc>
                <a:spcPct val="90000"/>
              </a:lnSpc>
            </a:pPr>
            <a:r>
              <a:rPr lang="en-US" dirty="0"/>
              <a:t>If the error is not normally distributed, then the interval estimates and the hypothesis tests are valid only for large samples.</a:t>
            </a:r>
          </a:p>
          <a:p>
            <a:pPr>
              <a:lnSpc>
                <a:spcPct val="90000"/>
              </a:lnSpc>
            </a:pPr>
            <a:r>
              <a:rPr lang="en-US" dirty="0"/>
              <a:t>Detection: histogram of residuals.</a:t>
            </a:r>
          </a:p>
          <a:p>
            <a:pPr>
              <a:lnSpc>
                <a:spcPct val="90000"/>
              </a:lnSpc>
            </a:pPr>
            <a:r>
              <a:rPr lang="en-US" dirty="0"/>
              <a:t>Remedy: generalized linear models.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01252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EB5B9-B8DE-4878-8595-6CACE75D70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>
                <a:latin typeface="+mn-lt"/>
              </a:rPr>
              <a:t>End of Main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8E35C-E51F-42B1-8E56-9AA70D14541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2000" y="6172200"/>
            <a:ext cx="7623175" cy="533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200" dirty="0">
                <a:latin typeface="+mn-lt"/>
              </a:rPr>
              <a:t>Copyright 2022 © McGraw Hill LLC. All rights reserved. No reproduction or distribution without the prior written consent of McGraw Hill LLC.</a:t>
            </a:r>
            <a:endParaRPr lang="en-US" sz="1200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013959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Accessibility Content: Text Alternatives for Images</a:t>
            </a:r>
            <a:endParaRPr lang="en-US" sz="11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815144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15.3 Interval Estimates for the Response Variable </a:t>
            </a:r>
            <a:r>
              <a:rPr lang="en-US" sz="1100" dirty="0"/>
              <a:t>11</a:t>
            </a:r>
            <a:r>
              <a:rPr lang="en-IN" dirty="0"/>
              <a:t> </a:t>
            </a:r>
            <a:r>
              <a:rPr lang="en-US" noProof="0" dirty="0"/>
              <a:t>– Text Alternative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451022" y="1367589"/>
            <a:ext cx="8229600" cy="304801"/>
          </a:xfrm>
        </p:spPr>
        <p:txBody>
          <a:bodyPr/>
          <a:lstStyle/>
          <a:p>
            <a:r>
              <a:rPr lang="en-US" noProof="0" dirty="0">
                <a:hlinkClick r:id="rId2" action="ppaction://hlinksldjump"/>
              </a:rPr>
              <a:t>Return to parent-slide containing images.</a:t>
            </a:r>
            <a:endParaRPr lang="en-US" noProof="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1022" y="1791188"/>
            <a:ext cx="8229600" cy="38796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800" noProof="0" dirty="0">
                <a:latin typeface="+mn-lt"/>
              </a:rPr>
              <a:t>For the first image, </a:t>
            </a:r>
            <a:r>
              <a:rPr lang="en-US" sz="1800" noProof="0" dirty="0">
                <a:latin typeface="+mn-lt"/>
              </a:rPr>
              <a:t>program code. In the code, the words in the variable names are merged. Line 1. &gt; Baseball, &lt;, hyphen, </a:t>
            </a:r>
            <a:r>
              <a:rPr lang="en-US" sz="1800" noProof="0" dirty="0" err="1">
                <a:latin typeface="+mn-lt"/>
              </a:rPr>
              <a:t>lm</a:t>
            </a:r>
            <a:r>
              <a:rPr lang="en-US" sz="1800" noProof="0" dirty="0">
                <a:latin typeface="+mn-lt"/>
              </a:rPr>
              <a:t>, left parenthesis, Win, hyphen, BA, plus, ERA, comma, data = </a:t>
            </a:r>
            <a:r>
              <a:rPr lang="en-US" sz="1800" noProof="0" dirty="0" err="1">
                <a:latin typeface="+mn-lt"/>
              </a:rPr>
              <a:t>myData</a:t>
            </a:r>
            <a:r>
              <a:rPr lang="en-US" sz="1800" noProof="0" dirty="0">
                <a:latin typeface="+mn-lt"/>
              </a:rPr>
              <a:t>, right parenthesis.</a:t>
            </a:r>
          </a:p>
          <a:p>
            <a:pPr marL="0" indent="0">
              <a:buNone/>
            </a:pPr>
            <a:r>
              <a:rPr lang="en-IN" sz="1800" noProof="0" dirty="0">
                <a:latin typeface="+mn-lt"/>
              </a:rPr>
              <a:t>For the second image, </a:t>
            </a:r>
            <a:r>
              <a:rPr lang="en-US" sz="1800" noProof="0" dirty="0">
                <a:latin typeface="+mn-lt"/>
              </a:rPr>
              <a:t>program code. In the code, the words in the variable names are merged. Line 1. &gt; predict, left parenthesis, Baseball, comma, </a:t>
            </a:r>
            <a:r>
              <a:rPr lang="en-US" sz="1800" noProof="0" dirty="0" err="1">
                <a:latin typeface="+mn-lt"/>
              </a:rPr>
              <a:t>data.frame</a:t>
            </a:r>
            <a:r>
              <a:rPr lang="en-US" sz="1800" noProof="0" dirty="0">
                <a:latin typeface="+mn-lt"/>
              </a:rPr>
              <a:t>, left parenthesis, BA = 0.25, comma, ERA = 4, right parenthesis, comma, level = 0.95, comma, interval = open quotes, confidence, close quotes, right parenthesis. Line 2. &gt; predict, left parenthesis, Baseball, comma, </a:t>
            </a:r>
            <a:r>
              <a:rPr lang="en-US" sz="1800" noProof="0" dirty="0" err="1">
                <a:latin typeface="+mn-lt"/>
              </a:rPr>
              <a:t>data.frame</a:t>
            </a:r>
            <a:r>
              <a:rPr lang="en-US" sz="1800" noProof="0" dirty="0">
                <a:latin typeface="+mn-lt"/>
              </a:rPr>
              <a:t>, left parenthesis, BA = 0.25, comma, ERA = 4, right parenthesis, comma, level = 0.95, comma, interval = open quotes, prediction, close quotes, right parenthesis. Line 3. &gt; predict, left parenthesis, Baseball, comma, </a:t>
            </a:r>
            <a:r>
              <a:rPr lang="en-US" sz="1800" noProof="0" dirty="0" err="1">
                <a:latin typeface="+mn-lt"/>
              </a:rPr>
              <a:t>data.frame</a:t>
            </a:r>
            <a:r>
              <a:rPr lang="en-US" sz="1800" noProof="0" dirty="0">
                <a:latin typeface="+mn-lt"/>
              </a:rPr>
              <a:t>, left parenthesis, BA = 0.25, comma, ERA = 4, right parenthesis, comma, level = 0.95, comma, interval = open quotes, prediction, close quotes, right parenthesis.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451022" y="5719010"/>
            <a:ext cx="8229600" cy="228600"/>
          </a:xfrm>
        </p:spPr>
        <p:txBody>
          <a:bodyPr/>
          <a:lstStyle/>
          <a:p>
            <a:r>
              <a:rPr lang="en-US" noProof="0" dirty="0">
                <a:hlinkClick r:id="rId2" action="ppaction://hlinksldjump"/>
              </a:rPr>
              <a:t>Return to parent-slide containing images.</a:t>
            </a:r>
          </a:p>
        </p:txBody>
      </p:sp>
    </p:spTree>
    <p:extLst>
      <p:ext uri="{BB962C8B-B14F-4D97-AF65-F5344CB8AC3E}">
        <p14:creationId xmlns:p14="http://schemas.microsoft.com/office/powerpoint/2010/main" val="3500608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2C010-6EC6-4BDB-80BF-B6624C785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505AA-0FCF-4B64-8516-988071031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761998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The test of joint significance determines whether the explanatory variables have a joint statistical influence on the response.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BBFFFB-DF03-425C-A083-B04B9EB7362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438400"/>
            <a:ext cx="457200" cy="403485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 </a:t>
            </a:r>
            <a:endParaRPr lang="en-IN" sz="20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1E27C8B-391C-45D2-AD99-68234598E3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2670810"/>
              </p:ext>
            </p:extLst>
          </p:nvPr>
        </p:nvGraphicFramePr>
        <p:xfrm>
          <a:off x="1050925" y="2501900"/>
          <a:ext cx="2462213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590560" imgH="330120" progId="Equation.DSMT4">
                  <p:embed/>
                </p:oleObj>
              </mc:Choice>
              <mc:Fallback>
                <p:oleObj name="Equation" r:id="rId2" imgW="259056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50925" y="2501900"/>
                        <a:ext cx="2462213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D3086BB-F2E8-45A5-AFE0-E1091D05029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048000"/>
            <a:ext cx="381000" cy="378338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 </a:t>
            </a:r>
            <a:endParaRPr lang="en-IN" sz="20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E0E4915-8DC9-424B-A151-B0336DCEDC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9470879"/>
              </p:ext>
            </p:extLst>
          </p:nvPr>
        </p:nvGraphicFramePr>
        <p:xfrm>
          <a:off x="977900" y="3076575"/>
          <a:ext cx="2362200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412720" imgH="330120" progId="Equation.DSMT4">
                  <p:embed/>
                </p:oleObj>
              </mc:Choice>
              <mc:Fallback>
                <p:oleObj name="Equation" r:id="rId4" imgW="241272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7900" y="3076575"/>
                        <a:ext cx="2362200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CFEAA4-BFA8-425E-8931-83F7C0ABE1C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650976"/>
            <a:ext cx="8229600" cy="1295400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Do not reject the null: All of the predictors drop out, none of the predictors have a linear relationship with the response.</a:t>
            </a:r>
          </a:p>
          <a:p>
            <a:pPr marL="292608" indent="-292608">
              <a:lnSpc>
                <a:spcPct val="90000"/>
              </a:lnSpc>
            </a:pPr>
            <a:r>
              <a:rPr lang="en-US" sz="2000" dirty="0"/>
              <a:t>Reject the null: At least one of the slope coefficients does not equal zero; at least one predictor influences the response.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03637305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15.4 Model Assumptions and Common Violations </a:t>
            </a:r>
            <a:r>
              <a:rPr lang="en-US" sz="1100" dirty="0"/>
              <a:t>6</a:t>
            </a:r>
            <a:r>
              <a:rPr lang="en-IN" dirty="0"/>
              <a:t> </a:t>
            </a:r>
            <a:r>
              <a:rPr lang="en-US" noProof="0" dirty="0"/>
              <a:t>– Text Alternative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451022" y="1367589"/>
            <a:ext cx="8229600" cy="304801"/>
          </a:xfrm>
        </p:spPr>
        <p:txBody>
          <a:bodyPr/>
          <a:lstStyle/>
          <a:p>
            <a:r>
              <a:rPr lang="en-US" noProof="0" dirty="0">
                <a:hlinkClick r:id="rId2" action="ppaction://hlinksldjump"/>
              </a:rPr>
              <a:t>Return to parent-slide containing images.</a:t>
            </a:r>
            <a:endParaRPr lang="en-US" noProof="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1022" y="1791188"/>
            <a:ext cx="8229600" cy="38796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Happiness decreases and then increases with age. There is a line drawn through the scatterplot, but the line does not fit the data well.</a:t>
            </a:r>
            <a:endParaRPr lang="en-US" sz="2400" noProof="0" dirty="0"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451022" y="5719010"/>
            <a:ext cx="8229600" cy="228600"/>
          </a:xfrm>
        </p:spPr>
        <p:txBody>
          <a:bodyPr/>
          <a:lstStyle/>
          <a:p>
            <a:r>
              <a:rPr lang="en-US" noProof="0" dirty="0">
                <a:hlinkClick r:id="rId2" action="ppaction://hlinksldjump"/>
              </a:rPr>
              <a:t>Return to parent-slide containing images.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1769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C8F00-1142-413A-8424-0F839DEC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010F4-069C-4CC8-BE3C-1106209F3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1101777" cy="457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Like with</a:t>
            </a:r>
            <a:endParaRPr lang="en-IN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0168FC5-6F7D-4DD3-8509-374217BDB5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3938378"/>
              </p:ext>
            </p:extLst>
          </p:nvPr>
        </p:nvGraphicFramePr>
        <p:xfrm>
          <a:off x="1554163" y="1649413"/>
          <a:ext cx="2921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91960" imgH="291960" progId="Equation.DSMT4">
                  <p:embed/>
                </p:oleObj>
              </mc:Choice>
              <mc:Fallback>
                <p:oleObj name="Equation" r:id="rId2" imgW="29196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54163" y="1649413"/>
                        <a:ext cx="2921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90F65-C192-446E-AC34-CE3E2F165B8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888760" y="1600203"/>
            <a:ext cx="6798040" cy="4571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from Chapter 14, the test is based on ANOVA in the context of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F832073-E9B9-491E-BE9B-32525459DE6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133601"/>
            <a:ext cx="8229600" cy="14340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linear regression model.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Take the total sum of squares and break it into two parts.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Explained variation (model).</a:t>
            </a:r>
          </a:p>
          <a:p>
            <a:pPr marL="292608" indent="-292608">
              <a:lnSpc>
                <a:spcPct val="90000"/>
              </a:lnSpc>
            </a:pPr>
            <a:r>
              <a:rPr lang="en-US" dirty="0"/>
              <a:t>Unexplained variation (error).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FCC794-2D5E-40A3-A8FB-D36D55FD0B7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657599"/>
            <a:ext cx="8229600" cy="1904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test uses the </a:t>
            </a:r>
            <a:r>
              <a:rPr lang="en-US" i="1" dirty="0"/>
              <a:t>F</a:t>
            </a:r>
            <a:r>
              <a:rPr lang="en-US" baseline="-25000" dirty="0"/>
              <a:t>(</a:t>
            </a:r>
            <a:r>
              <a:rPr lang="en-US" i="1" baseline="-25000" dirty="0"/>
              <a:t>df</a:t>
            </a:r>
            <a:r>
              <a:rPr lang="en-US" baseline="-25000" dirty="0"/>
              <a:t>1, </a:t>
            </a:r>
            <a:r>
              <a:rPr lang="en-US" i="1" baseline="-25000" dirty="0"/>
              <a:t>df</a:t>
            </a:r>
            <a:r>
              <a:rPr lang="en-US" baseline="-25000" dirty="0"/>
              <a:t>2)</a:t>
            </a:r>
            <a:r>
              <a:rPr lang="en-US" dirty="0"/>
              <a:t> distribution from Chapters 11 and 13.</a:t>
            </a:r>
          </a:p>
          <a:p>
            <a:pPr marL="0" indent="0">
              <a:buNone/>
            </a:pPr>
            <a:r>
              <a:rPr lang="en-US" dirty="0"/>
              <a:t>The test statistic measures how well the sample regression equation explains the variability in the response.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9850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C72EE-FEF4-4985-AE09-56E50BD1B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5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E9B02-5373-492B-AFCB-A976C4587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3978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cs typeface="Calibri" panose="020F0502020204030204" pitchFamily="34" charset="0"/>
              </a:rPr>
              <a:t>ANOVA decomposition: </a:t>
            </a:r>
            <a:r>
              <a:rPr lang="en-US" sz="2000" i="1" dirty="0">
                <a:cs typeface="Calibri" panose="020F0502020204030204" pitchFamily="34" charset="0"/>
              </a:rPr>
              <a:t>S</a:t>
            </a:r>
            <a:r>
              <a:rPr lang="en-US" sz="100" i="1" dirty="0">
                <a:cs typeface="Calibri" panose="020F0502020204030204" pitchFamily="34" charset="0"/>
              </a:rPr>
              <a:t> </a:t>
            </a:r>
            <a:r>
              <a:rPr lang="en-US" sz="2000" i="1" dirty="0" err="1">
                <a:cs typeface="Calibri" panose="020F0502020204030204" pitchFamily="34" charset="0"/>
              </a:rPr>
              <a:t>S</a:t>
            </a:r>
            <a:r>
              <a:rPr lang="en-US" sz="100" i="1" dirty="0">
                <a:cs typeface="Calibri" panose="020F0502020204030204" pitchFamily="34" charset="0"/>
              </a:rPr>
              <a:t> </a:t>
            </a:r>
            <a:r>
              <a:rPr lang="en-US" sz="2000" i="1" dirty="0">
                <a:cs typeface="Calibri" panose="020F0502020204030204" pitchFamily="34" charset="0"/>
              </a:rPr>
              <a:t>T</a:t>
            </a:r>
            <a:r>
              <a:rPr lang="en-US" sz="2000" dirty="0">
                <a:cs typeface="Calibri" panose="020F0502020204030204" pitchFamily="34" charset="0"/>
              </a:rPr>
              <a:t> = </a:t>
            </a:r>
            <a:r>
              <a:rPr lang="en-US" sz="2000" i="1" dirty="0">
                <a:cs typeface="Calibri" panose="020F0502020204030204" pitchFamily="34" charset="0"/>
              </a:rPr>
              <a:t>S</a:t>
            </a:r>
            <a:r>
              <a:rPr lang="en-US" sz="100" i="1" dirty="0">
                <a:cs typeface="Calibri" panose="020F0502020204030204" pitchFamily="34" charset="0"/>
              </a:rPr>
              <a:t> </a:t>
            </a:r>
            <a:r>
              <a:rPr lang="en-US" sz="2000" i="1" dirty="0" err="1">
                <a:cs typeface="Calibri" panose="020F0502020204030204" pitchFamily="34" charset="0"/>
              </a:rPr>
              <a:t>S</a:t>
            </a:r>
            <a:r>
              <a:rPr lang="en-US" sz="100" i="1" dirty="0">
                <a:cs typeface="Calibri" panose="020F0502020204030204" pitchFamily="34" charset="0"/>
              </a:rPr>
              <a:t> </a:t>
            </a:r>
            <a:r>
              <a:rPr lang="en-US" sz="2000" i="1" dirty="0">
                <a:cs typeface="Calibri" panose="020F0502020204030204" pitchFamily="34" charset="0"/>
              </a:rPr>
              <a:t>R</a:t>
            </a:r>
            <a:r>
              <a:rPr lang="en-US" sz="2000" dirty="0">
                <a:cs typeface="Calibri" panose="020F0502020204030204" pitchFamily="34" charset="0"/>
              </a:rPr>
              <a:t> + </a:t>
            </a:r>
            <a:r>
              <a:rPr lang="en-US" sz="2000" i="1" dirty="0">
                <a:cs typeface="Calibri" panose="020F0502020204030204" pitchFamily="34" charset="0"/>
              </a:rPr>
              <a:t>S</a:t>
            </a:r>
            <a:r>
              <a:rPr lang="en-US" sz="100" i="1" dirty="0">
                <a:cs typeface="Calibri" panose="020F0502020204030204" pitchFamily="34" charset="0"/>
              </a:rPr>
              <a:t> </a:t>
            </a:r>
            <a:r>
              <a:rPr lang="en-US" sz="2000" i="1" dirty="0" err="1">
                <a:cs typeface="Calibri" panose="020F0502020204030204" pitchFamily="34" charset="0"/>
              </a:rPr>
              <a:t>S</a:t>
            </a:r>
            <a:r>
              <a:rPr lang="en-US" sz="100" i="1" dirty="0">
                <a:cs typeface="Calibri" panose="020F0502020204030204" pitchFamily="34" charset="0"/>
              </a:rPr>
              <a:t> </a:t>
            </a:r>
            <a:r>
              <a:rPr lang="en-US" sz="2000" i="1" dirty="0">
                <a:cs typeface="Calibri" panose="020F0502020204030204" pitchFamily="34" charset="0"/>
              </a:rPr>
              <a:t>E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i="1" dirty="0"/>
              <a:t>S</a:t>
            </a:r>
            <a:r>
              <a:rPr lang="en-US" sz="100" i="1" dirty="0"/>
              <a:t> </a:t>
            </a:r>
            <a:r>
              <a:rPr lang="en-US" sz="1800" i="1" dirty="0" err="1"/>
              <a:t>S</a:t>
            </a:r>
            <a:r>
              <a:rPr lang="en-US" sz="100" i="1" dirty="0"/>
              <a:t> </a:t>
            </a:r>
            <a:r>
              <a:rPr lang="en-US" sz="1800" i="1" dirty="0"/>
              <a:t>T</a:t>
            </a:r>
            <a:r>
              <a:rPr lang="en-US" sz="1800" dirty="0"/>
              <a:t>: total sum of squares.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i="1" dirty="0"/>
              <a:t>S</a:t>
            </a:r>
            <a:r>
              <a:rPr lang="en-US" sz="100" i="1" dirty="0"/>
              <a:t> </a:t>
            </a:r>
            <a:r>
              <a:rPr lang="en-US" sz="1800" i="1" dirty="0" err="1"/>
              <a:t>S</a:t>
            </a:r>
            <a:r>
              <a:rPr lang="en-US" sz="100" i="1" dirty="0"/>
              <a:t> </a:t>
            </a:r>
            <a:r>
              <a:rPr lang="en-US" sz="1800" i="1" dirty="0"/>
              <a:t>R</a:t>
            </a:r>
            <a:r>
              <a:rPr lang="en-US" sz="1800" dirty="0"/>
              <a:t>: regression sum of squares (explained a la ”between”).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i="1" dirty="0"/>
              <a:t>S</a:t>
            </a:r>
            <a:r>
              <a:rPr lang="en-US" sz="100" i="1" dirty="0"/>
              <a:t> </a:t>
            </a:r>
            <a:r>
              <a:rPr lang="en-US" sz="1800" i="1" dirty="0" err="1"/>
              <a:t>S</a:t>
            </a:r>
            <a:r>
              <a:rPr lang="en-US" sz="100" i="1" dirty="0"/>
              <a:t> </a:t>
            </a:r>
            <a:r>
              <a:rPr lang="en-US" sz="1800" i="1" dirty="0"/>
              <a:t>E</a:t>
            </a:r>
            <a:r>
              <a:rPr lang="en-US" sz="1800" dirty="0"/>
              <a:t>: error sum of squares (unexplained a la “within”).</a:t>
            </a:r>
            <a:endParaRPr lang="en-IN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43599-D183-494F-84F6-3B91F461076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182910"/>
            <a:ext cx="2133600" cy="398489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The test statistic is</a:t>
            </a:r>
            <a:endParaRPr lang="en-IN" sz="2000" dirty="0"/>
          </a:p>
        </p:txBody>
      </p:sp>
      <p:graphicFrame>
        <p:nvGraphicFramePr>
          <p:cNvPr id="9" name="Object 6">
            <a:extLst>
              <a:ext uri="{FF2B5EF4-FFF2-40B4-BE49-F238E27FC236}">
                <a16:creationId xmlns:a16="http://schemas.microsoft.com/office/drawing/2014/main" id="{BB4EBFDA-F7CC-4426-A525-5FA71A4879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178861"/>
              </p:ext>
            </p:extLst>
          </p:nvPr>
        </p:nvGraphicFramePr>
        <p:xfrm>
          <a:off x="2719388" y="3108325"/>
          <a:ext cx="35306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530520" imgH="711000" progId="Equation.DSMT4">
                  <p:embed/>
                </p:oleObj>
              </mc:Choice>
              <mc:Fallback>
                <p:oleObj name="Equation" r:id="rId2" imgW="353052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19388" y="3108325"/>
                        <a:ext cx="35306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4A151-F971-443B-9556-D895425986C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834983"/>
            <a:ext cx="1986197" cy="737017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i="1" dirty="0"/>
              <a:t>df</a:t>
            </a:r>
            <a:r>
              <a:rPr lang="en-US" sz="1800" baseline="-25000" dirty="0"/>
              <a:t>1</a:t>
            </a:r>
            <a:r>
              <a:rPr lang="en-US" sz="1800" dirty="0"/>
              <a:t> = </a:t>
            </a:r>
            <a:r>
              <a:rPr lang="en-US" sz="1800" i="1" dirty="0"/>
              <a:t>k.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i="1" dirty="0"/>
              <a:t>df</a:t>
            </a:r>
            <a:r>
              <a:rPr lang="en-US" sz="1800" baseline="-25000" dirty="0"/>
              <a:t>2</a:t>
            </a:r>
            <a:r>
              <a:rPr lang="en-US" sz="1800" dirty="0"/>
              <a:t> = </a:t>
            </a:r>
            <a:r>
              <a:rPr lang="en-US" sz="1800" i="1" dirty="0"/>
              <a:t>n</a:t>
            </a:r>
            <a:r>
              <a:rPr lang="en-US" sz="1800" dirty="0"/>
              <a:t> − </a:t>
            </a:r>
            <a:r>
              <a:rPr lang="en-US" sz="1800" i="1" dirty="0"/>
              <a:t>k </a:t>
            </a:r>
            <a:r>
              <a:rPr lang="en-US" sz="1800" dirty="0"/>
              <a:t>− 1</a:t>
            </a:r>
            <a:r>
              <a:rPr lang="en-US" sz="1800" i="1" dirty="0"/>
              <a:t>.</a:t>
            </a:r>
            <a:endParaRPr lang="en-IN" sz="1800" i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8C30E7-334C-499A-8D76-FB17413B7FE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631960"/>
            <a:ext cx="4369633" cy="40973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This is a right-tailed F test, the p-value is</a:t>
            </a:r>
            <a:endParaRPr lang="en-IN" sz="20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1A4BDF9-2ABA-443E-BC8E-CE6E925B29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1891317"/>
              </p:ext>
            </p:extLst>
          </p:nvPr>
        </p:nvGraphicFramePr>
        <p:xfrm>
          <a:off x="4795838" y="4495800"/>
          <a:ext cx="20828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082600" imgH="685800" progId="Equation.DSMT4">
                  <p:embed/>
                </p:oleObj>
              </mc:Choice>
              <mc:Fallback>
                <p:oleObj name="Equation" r:id="rId4" imgW="2082600" imgH="685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95838" y="4495800"/>
                        <a:ext cx="20828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BF19B14-36B9-4802-BFDF-FB58E553F64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5162860"/>
            <a:ext cx="8229600" cy="7095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larger test statistic indicates that a large portion of the sample variation in the response is explained by the regression model, thus the model is useful.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777504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08CC-5A4F-4BCD-9784-F4EE587E1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15.1 Tests of Significance </a:t>
            </a:r>
            <a:r>
              <a:rPr lang="en-IN" sz="1000" dirty="0"/>
              <a:t>6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272E3-71D0-47B9-AE43-30AABC66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6785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Statistical software will generally report the value of </a:t>
            </a:r>
            <a:r>
              <a:rPr lang="en-US" i="1" dirty="0"/>
              <a:t>F</a:t>
            </a:r>
            <a:r>
              <a:rPr lang="en-US" baseline="-25000" dirty="0"/>
              <a:t>(</a:t>
            </a:r>
            <a:r>
              <a:rPr lang="en-US" i="1" baseline="-25000" dirty="0"/>
              <a:t>df</a:t>
            </a:r>
            <a:r>
              <a:rPr lang="en-US" baseline="-25000" dirty="0"/>
              <a:t>1, </a:t>
            </a:r>
            <a:r>
              <a:rPr lang="en-US" i="1" baseline="-25000" dirty="0"/>
              <a:t>df</a:t>
            </a:r>
            <a:r>
              <a:rPr lang="en-US" baseline="-25000" dirty="0"/>
              <a:t>2)</a:t>
            </a:r>
            <a:r>
              <a:rPr lang="en-US" dirty="0"/>
              <a:t> and its </a:t>
            </a:r>
            <a:r>
              <a:rPr lang="en-US" i="1" dirty="0"/>
              <a:t>p</a:t>
            </a:r>
            <a:r>
              <a:rPr lang="en-US" dirty="0"/>
              <a:t>-value.</a:t>
            </a:r>
          </a:p>
          <a:p>
            <a:pPr>
              <a:lnSpc>
                <a:spcPct val="90000"/>
              </a:lnSpc>
            </a:pPr>
            <a:r>
              <a:rPr lang="en-US" dirty="0"/>
              <a:t>Excel reports it with the regression output.</a:t>
            </a:r>
          </a:p>
          <a:p>
            <a:pPr>
              <a:lnSpc>
                <a:spcPct val="90000"/>
              </a:lnSpc>
            </a:pPr>
            <a:r>
              <a:rPr lang="en-US" dirty="0"/>
              <a:t>In R, use the function </a:t>
            </a:r>
            <a:r>
              <a:rPr lang="en-US" dirty="0" err="1"/>
              <a:t>anova</a:t>
            </a:r>
            <a:r>
              <a:rPr lang="en-US" dirty="0"/>
              <a:t>.</a:t>
            </a:r>
            <a:endParaRPr lang="en-IN" dirty="0"/>
          </a:p>
        </p:txBody>
      </p:sp>
      <p:graphicFrame>
        <p:nvGraphicFramePr>
          <p:cNvPr id="5" name="(Decorative)Table 5">
            <a:extLst>
              <a:ext uri="{FF2B5EF4-FFF2-40B4-BE49-F238E27FC236}">
                <a16:creationId xmlns:a16="http://schemas.microsoft.com/office/drawing/2014/main" id="{341D9FF6-022F-4E00-AB33-858404B344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4873646"/>
              </p:ext>
            </p:extLst>
          </p:nvPr>
        </p:nvGraphicFramePr>
        <p:xfrm>
          <a:off x="457200" y="3124200"/>
          <a:ext cx="8382000" cy="2352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309253099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69706655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4930903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4086989377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476227554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17111851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0594833"/>
                  </a:ext>
                </a:extLst>
              </a:tr>
              <a:tr h="77216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286795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7613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5841054"/>
                  </a:ext>
                </a:extLst>
              </a:tr>
            </a:tbl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7571D86-6621-4DC9-9214-74012F7050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192767"/>
              </p:ext>
            </p:extLst>
          </p:nvPr>
        </p:nvGraphicFramePr>
        <p:xfrm>
          <a:off x="673100" y="3204210"/>
          <a:ext cx="8890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888840" imgH="228600" progId="Equation.DSMT4">
                  <p:embed/>
                </p:oleObj>
              </mc:Choice>
              <mc:Fallback>
                <p:oleObj name="Equation" r:id="rId2" imgW="8888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3100" y="3204210"/>
                        <a:ext cx="8890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A984597-894D-4850-BB9F-E5ADFD0787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080215"/>
              </p:ext>
            </p:extLst>
          </p:nvPr>
        </p:nvGraphicFramePr>
        <p:xfrm>
          <a:off x="2087380" y="3182870"/>
          <a:ext cx="2794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79360" imgH="266400" progId="Equation.DSMT4">
                  <p:embed/>
                </p:oleObj>
              </mc:Choice>
              <mc:Fallback>
                <p:oleObj name="Equation" r:id="rId4" imgW="27936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87380" y="3182870"/>
                        <a:ext cx="2794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47BD0E2-A3E0-4A00-976E-33E2001D39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117598"/>
              </p:ext>
            </p:extLst>
          </p:nvPr>
        </p:nvGraphicFramePr>
        <p:xfrm>
          <a:off x="2978150" y="3200400"/>
          <a:ext cx="3175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17160" imgH="228600" progId="Equation.DSMT4">
                  <p:embed/>
                </p:oleObj>
              </mc:Choice>
              <mc:Fallback>
                <p:oleObj name="Equation" r:id="rId6" imgW="3171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78150" y="3200400"/>
                        <a:ext cx="3175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6F3EF20-8F63-4BF1-BB49-11E4BD9796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6787595"/>
              </p:ext>
            </p:extLst>
          </p:nvPr>
        </p:nvGraphicFramePr>
        <p:xfrm>
          <a:off x="3968750" y="3200400"/>
          <a:ext cx="3937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393480" imgH="228600" progId="Equation.DSMT4">
                  <p:embed/>
                </p:oleObj>
              </mc:Choice>
              <mc:Fallback>
                <p:oleObj name="Equation" r:id="rId8" imgW="3934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68750" y="3200400"/>
                        <a:ext cx="3937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84083AC-70DB-4B75-B7A3-93D4C71FA9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9576552"/>
              </p:ext>
            </p:extLst>
          </p:nvPr>
        </p:nvGraphicFramePr>
        <p:xfrm>
          <a:off x="5645150" y="3205163"/>
          <a:ext cx="215900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15640" imgH="203040" progId="Equation.DSMT4">
                  <p:embed/>
                </p:oleObj>
              </mc:Choice>
              <mc:Fallback>
                <p:oleObj name="Equation" r:id="rId10" imgW="21564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645150" y="3205163"/>
                        <a:ext cx="215900" cy="20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E52A4E19-50D5-4412-B9E0-B72F138DD2C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791441"/>
              </p:ext>
            </p:extLst>
          </p:nvPr>
        </p:nvGraphicFramePr>
        <p:xfrm>
          <a:off x="7019925" y="3192463"/>
          <a:ext cx="14478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447560" imgH="266400" progId="Equation.DSMT4">
                  <p:embed/>
                </p:oleObj>
              </mc:Choice>
              <mc:Fallback>
                <p:oleObj name="Equation" r:id="rId12" imgW="144756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019925" y="3192463"/>
                        <a:ext cx="14478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7010F7DF-C1C1-4642-BE5F-C14CC0F6CE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1567721"/>
              </p:ext>
            </p:extLst>
          </p:nvPr>
        </p:nvGraphicFramePr>
        <p:xfrm>
          <a:off x="548390" y="3543300"/>
          <a:ext cx="10668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1066680" imgH="266400" progId="Equation.DSMT4">
                  <p:embed/>
                </p:oleObj>
              </mc:Choice>
              <mc:Fallback>
                <p:oleObj name="Equation" r:id="rId14" imgW="106668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48390" y="3543300"/>
                        <a:ext cx="10668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8FC64633-3EC6-4902-B645-89EA11AF65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395804"/>
              </p:ext>
            </p:extLst>
          </p:nvPr>
        </p:nvGraphicFramePr>
        <p:xfrm>
          <a:off x="2137140" y="3596390"/>
          <a:ext cx="1651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64880" imgH="228600" progId="Equation.DSMT4">
                  <p:embed/>
                </p:oleObj>
              </mc:Choice>
              <mc:Fallback>
                <p:oleObj name="Equation" r:id="rId16" imgW="1648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137140" y="3596390"/>
                        <a:ext cx="1651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E9178A69-4DFF-48E3-80AA-C295CFEA51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8114098"/>
              </p:ext>
            </p:extLst>
          </p:nvPr>
        </p:nvGraphicFramePr>
        <p:xfrm>
          <a:off x="2880610" y="3566410"/>
          <a:ext cx="4191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419040" imgH="228600" progId="Equation.DSMT4">
                  <p:embed/>
                </p:oleObj>
              </mc:Choice>
              <mc:Fallback>
                <p:oleObj name="Equation" r:id="rId18" imgW="4190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880610" y="3566410"/>
                        <a:ext cx="4191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7BC33C58-9770-4CDD-AE87-018EBB185F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2717828"/>
              </p:ext>
            </p:extLst>
          </p:nvPr>
        </p:nvGraphicFramePr>
        <p:xfrm>
          <a:off x="3600450" y="3549650"/>
          <a:ext cx="11303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0" imgW="1130040" imgH="571320" progId="Equation.DSMT4">
                  <p:embed/>
                </p:oleObj>
              </mc:Choice>
              <mc:Fallback>
                <p:oleObj name="Equation" r:id="rId20" imgW="1130040" imgH="571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600450" y="3549650"/>
                        <a:ext cx="11303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99750E5F-5896-42D1-9258-F032EFFE5B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2107880"/>
              </p:ext>
            </p:extLst>
          </p:nvPr>
        </p:nvGraphicFramePr>
        <p:xfrm>
          <a:off x="5170488" y="3543300"/>
          <a:ext cx="14224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2" imgW="1422360" imgH="571320" progId="Equation.DSMT4">
                  <p:embed/>
                </p:oleObj>
              </mc:Choice>
              <mc:Fallback>
                <p:oleObj name="Equation" r:id="rId22" imgW="1422360" imgH="571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5170488" y="3543300"/>
                        <a:ext cx="14224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F9350B1A-9DBC-433D-B98A-071C365AF2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6191692"/>
              </p:ext>
            </p:extLst>
          </p:nvPr>
        </p:nvGraphicFramePr>
        <p:xfrm>
          <a:off x="6870700" y="3552825"/>
          <a:ext cx="18415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1841400" imgH="622080" progId="Equation.DSMT4">
                  <p:embed/>
                </p:oleObj>
              </mc:Choice>
              <mc:Fallback>
                <p:oleObj name="Equation" r:id="rId24" imgW="1841400" imgH="622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870700" y="3552825"/>
                        <a:ext cx="1841500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6EFE14C7-7694-4222-A82C-7F7974D046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373905"/>
              </p:ext>
            </p:extLst>
          </p:nvPr>
        </p:nvGraphicFramePr>
        <p:xfrm>
          <a:off x="527050" y="4329113"/>
          <a:ext cx="8509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6" imgW="850680" imgH="228600" progId="Equation.DSMT4">
                  <p:embed/>
                </p:oleObj>
              </mc:Choice>
              <mc:Fallback>
                <p:oleObj name="Equation" r:id="rId26" imgW="8506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27050" y="4329113"/>
                        <a:ext cx="8509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C91EA2EE-B897-41E9-9CA3-C125092C1F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2968036"/>
              </p:ext>
            </p:extLst>
          </p:nvPr>
        </p:nvGraphicFramePr>
        <p:xfrm>
          <a:off x="1839913" y="4329113"/>
          <a:ext cx="7620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8" imgW="761760" imgH="228600" progId="Equation.DSMT4">
                  <p:embed/>
                </p:oleObj>
              </mc:Choice>
              <mc:Fallback>
                <p:oleObj name="Equation" r:id="rId28" imgW="7617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839913" y="4329113"/>
                        <a:ext cx="7620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8A07BF3F-BC2C-4685-B5C0-9A41F1122A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1206747"/>
              </p:ext>
            </p:extLst>
          </p:nvPr>
        </p:nvGraphicFramePr>
        <p:xfrm>
          <a:off x="2865620" y="4328410"/>
          <a:ext cx="4318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0" imgW="431640" imgH="228600" progId="Equation.DSMT4">
                  <p:embed/>
                </p:oleObj>
              </mc:Choice>
              <mc:Fallback>
                <p:oleObj name="Equation" r:id="rId30" imgW="4316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2865620" y="4328410"/>
                        <a:ext cx="4318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FD432C0F-3C1A-4E1A-A4E2-2349FDFF88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0154256"/>
              </p:ext>
            </p:extLst>
          </p:nvPr>
        </p:nvGraphicFramePr>
        <p:xfrm>
          <a:off x="3530600" y="4305300"/>
          <a:ext cx="14859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2" imgW="1485720" imgH="571320" progId="Equation.DSMT4">
                  <p:embed/>
                </p:oleObj>
              </mc:Choice>
              <mc:Fallback>
                <p:oleObj name="Equation" r:id="rId32" imgW="1485720" imgH="571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3530600" y="4305300"/>
                        <a:ext cx="14859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FAA585CF-5336-4045-827F-6DA2F8B192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257243"/>
              </p:ext>
            </p:extLst>
          </p:nvPr>
        </p:nvGraphicFramePr>
        <p:xfrm>
          <a:off x="534650" y="5165360"/>
          <a:ext cx="5207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4" imgW="520560" imgH="228600" progId="Equation.DSMT4">
                  <p:embed/>
                </p:oleObj>
              </mc:Choice>
              <mc:Fallback>
                <p:oleObj name="Equation" r:id="rId34" imgW="5205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534650" y="5165360"/>
                        <a:ext cx="5207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0F6B8449-F6D6-494B-B414-FF58BA98FD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1737304"/>
              </p:ext>
            </p:extLst>
          </p:nvPr>
        </p:nvGraphicFramePr>
        <p:xfrm>
          <a:off x="2008188" y="5151438"/>
          <a:ext cx="4318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6" imgW="431640" imgH="228600" progId="Equation.DSMT4">
                  <p:embed/>
                </p:oleObj>
              </mc:Choice>
              <mc:Fallback>
                <p:oleObj name="Equation" r:id="rId36" imgW="4316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2008188" y="5151438"/>
                        <a:ext cx="4318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F9409A7E-EB10-4246-B962-408793211A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7052587"/>
              </p:ext>
            </p:extLst>
          </p:nvPr>
        </p:nvGraphicFramePr>
        <p:xfrm>
          <a:off x="2864370" y="5165360"/>
          <a:ext cx="4318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8" imgW="431640" imgH="228600" progId="Equation.DSMT4">
                  <p:embed/>
                </p:oleObj>
              </mc:Choice>
              <mc:Fallback>
                <p:oleObj name="Equation" r:id="rId38" imgW="4316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2864370" y="5165360"/>
                        <a:ext cx="4318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4531232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 Design">
  <a:themeElements>
    <a:clrScheme name="Custom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0000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Master Design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0000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noFill/>
        <a:ln>
          <a:noFill/>
        </a:ln>
        <a:effectLst/>
      </a:spPr>
      <a:bodyPr/>
      <a:lstStyle>
        <a:defPPr>
          <a:buClrTx/>
          <a:buSzPct val="100000"/>
          <a:buFont typeface="Arial" panose="020B0604020202020204" pitchFamily="34" charset="0"/>
          <a:buChar char="•"/>
          <a:defRPr dirty="0">
            <a:latin typeface="Helvetica" panose="020B0604020202020204" pitchFamily="34" charset="0"/>
            <a:cs typeface="Helvetica" panose="020B0604020202020204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 Design</Template>
  <TotalTime>25684</TotalTime>
  <Words>4217</Words>
  <Application>Microsoft Office PowerPoint</Application>
  <PresentationFormat>On-screen Show (4:3)</PresentationFormat>
  <Paragraphs>781</Paragraphs>
  <Slides>60</Slides>
  <Notes>1</Notes>
  <HiddenSlides>3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60</vt:i4>
      </vt:variant>
    </vt:vector>
  </HeadingPairs>
  <TitlesOfParts>
    <vt:vector size="70" baseType="lpstr">
      <vt:lpstr>Arial</vt:lpstr>
      <vt:lpstr>Book Antiqua</vt:lpstr>
      <vt:lpstr>Calibri</vt:lpstr>
      <vt:lpstr>Helvetica</vt:lpstr>
      <vt:lpstr>Times New Roman</vt:lpstr>
      <vt:lpstr>Wingdings</vt:lpstr>
      <vt:lpstr>Master Design</vt:lpstr>
      <vt:lpstr>1_Master Design</vt:lpstr>
      <vt:lpstr>Equation</vt:lpstr>
      <vt:lpstr>MathType 7.0 Equation</vt:lpstr>
      <vt:lpstr>15 Inference with Regression Models</vt:lpstr>
      <vt:lpstr>Chapter 15 Learning Objectives (L Os)</vt:lpstr>
      <vt:lpstr>Introductory Case: Analyzing the Winning Percentage in Baseball</vt:lpstr>
      <vt:lpstr>15.1 Tests of Significance 1</vt:lpstr>
      <vt:lpstr>15.1 Tests of Significance 2</vt:lpstr>
      <vt:lpstr>15.1 Tests of Significance 3</vt:lpstr>
      <vt:lpstr>15.1 Tests of Significance 4</vt:lpstr>
      <vt:lpstr>15.1 Tests of Significance 5</vt:lpstr>
      <vt:lpstr>15.1 Tests of Significance 6</vt:lpstr>
      <vt:lpstr>15.1 Tests of Significance 7</vt:lpstr>
      <vt:lpstr>15.1 Tests of Significance 8</vt:lpstr>
      <vt:lpstr>15.1 Tests of Significance 9</vt:lpstr>
      <vt:lpstr>15.1 Tests of Significance 10</vt:lpstr>
      <vt:lpstr>15.1 Tests of Significance 11</vt:lpstr>
      <vt:lpstr>15.1 Tests of Significance 12</vt:lpstr>
      <vt:lpstr>15.1 Tests of Significance 13</vt:lpstr>
      <vt:lpstr>15.1 Tests of Significance 14</vt:lpstr>
      <vt:lpstr>15.1 Tests of Significance 15</vt:lpstr>
      <vt:lpstr>15.1 Tests of Significance 16</vt:lpstr>
      <vt:lpstr>15.1 Tests of Significance 17</vt:lpstr>
      <vt:lpstr>15.2 A General Test of Linear Restrictions 1</vt:lpstr>
      <vt:lpstr>15.2 A General Test of Linear Restrictions 2</vt:lpstr>
      <vt:lpstr>15.2 A General Test of Linear Restrictions 3</vt:lpstr>
      <vt:lpstr>15.2 A General Test of Linear Restrictions 4</vt:lpstr>
      <vt:lpstr>15.2 A General Test of Linear Restrictions 5</vt:lpstr>
      <vt:lpstr>15.2 A General Test of Linear Restrictions 6</vt:lpstr>
      <vt:lpstr>15.2 A General Test of Linear Restrictions 7</vt:lpstr>
      <vt:lpstr>15.2 A General Test of Linear Restrictions 8</vt:lpstr>
      <vt:lpstr>15.2 A General Test of Linear Restrictions 9</vt:lpstr>
      <vt:lpstr>15.2 A General Test of Linear Restrictions 10</vt:lpstr>
      <vt:lpstr>15.3 Interval Estimates for the Response Variable 1</vt:lpstr>
      <vt:lpstr>15.3 Interval Estimates for the Response Variable 2</vt:lpstr>
      <vt:lpstr>15.3 Interval Estimates for the Response Variable 3</vt:lpstr>
      <vt:lpstr>15.3 Interval Estimates for the Response Variable 4</vt:lpstr>
      <vt:lpstr>15.3 Interval Estimates for the Response Variable 5</vt:lpstr>
      <vt:lpstr>15.3 Interval Estimates for the Response Variable 6</vt:lpstr>
      <vt:lpstr>15.3 Interval Estimates for the Response Variable 7</vt:lpstr>
      <vt:lpstr>15.3 Interval Estimates for the Response Variable 8</vt:lpstr>
      <vt:lpstr>15.3 Interval Estimates for the Response Variable 9</vt:lpstr>
      <vt:lpstr>15.3 Interval Estimates for the Response Variable 10</vt:lpstr>
      <vt:lpstr>15.3 Interval Estimates for the Response Variable 11</vt:lpstr>
      <vt:lpstr>15.4 Model Assumptions and Common Violations 1</vt:lpstr>
      <vt:lpstr>15.4 Model Assumptions and Common Violations 2</vt:lpstr>
      <vt:lpstr>15.4 Model Assumptions and Common Violations 3</vt:lpstr>
      <vt:lpstr>15.4 Model Assumptions and Common Violations 4</vt:lpstr>
      <vt:lpstr>15.4 Model Assumptions and Common Violations 5</vt:lpstr>
      <vt:lpstr>15.4 Model Assumptions and Common Violations 6</vt:lpstr>
      <vt:lpstr>15.4 Model Assumptions and Common Violations 7</vt:lpstr>
      <vt:lpstr>15.4 Model Assumptions and Common Violations 8</vt:lpstr>
      <vt:lpstr>15.4 Model Assumptions and Common Violations 9</vt:lpstr>
      <vt:lpstr>15.4 Model Assumptions and Common Violations 10</vt:lpstr>
      <vt:lpstr>15.4 Model Assumptions and Common Violations 11</vt:lpstr>
      <vt:lpstr>15.4 Model Assumptions and Common Violations 12</vt:lpstr>
      <vt:lpstr>15.4 Model Assumptions and Common Violations 13</vt:lpstr>
      <vt:lpstr>15.4 Model Assumptions and Common Violations 14</vt:lpstr>
      <vt:lpstr>15.4 Model Assumptions and Common Violations 15</vt:lpstr>
      <vt:lpstr>End of Main Content</vt:lpstr>
      <vt:lpstr>Accessibility Content: Text Alternatives for Images</vt:lpstr>
      <vt:lpstr>15.3 Interval Estimates for the Response Variable 11 – Text Alternative</vt:lpstr>
      <vt:lpstr>15.4 Model Assumptions and Common Violations 6 – Text Alternative</vt:lpstr>
    </vt:vector>
  </TitlesOfParts>
  <Company>McGraw Hill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 Numerical Descriptive Measures</dc:title>
  <dc:creator>Vijaya S2</dc:creator>
  <cp:lastModifiedBy>S2, Vijaya</cp:lastModifiedBy>
  <cp:revision>2317</cp:revision>
  <dcterms:created xsi:type="dcterms:W3CDTF">2011-08-11T13:30:00Z</dcterms:created>
  <dcterms:modified xsi:type="dcterms:W3CDTF">2021-07-12T14:27:27Z</dcterms:modified>
</cp:coreProperties>
</file>

<file path=docProps/thumbnail.jpeg>
</file>